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8" r:id="rId3"/>
    <p:sldId id="256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6" autoAdjust="0"/>
    <p:restoredTop sz="94660"/>
  </p:normalViewPr>
  <p:slideViewPr>
    <p:cSldViewPr>
      <p:cViewPr varScale="1">
        <p:scale>
          <a:sx n="70" d="100"/>
          <a:sy n="70" d="100"/>
        </p:scale>
        <p:origin x="12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E00A6-B65C-4A42-9E08-AF522E69DC2A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BB129-BB3E-4340-835E-AE6A4462093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6791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BB129-BB3E-4340-835E-AE6A44620931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7391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C47C-4CDB-4C3F-AB49-76A82190E278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6A67-9BD4-44D4-8474-2D3708FB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329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C47C-4CDB-4C3F-AB49-76A82190E278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6A67-9BD4-44D4-8474-2D3708FB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4771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C47C-4CDB-4C3F-AB49-76A82190E278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6A67-9BD4-44D4-8474-2D3708FB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9904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998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580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358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18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466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39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210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65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C47C-4CDB-4C3F-AB49-76A82190E278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6A67-9BD4-44D4-8474-2D3708FB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51290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05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800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9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C47C-4CDB-4C3F-AB49-76A82190E278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6A67-9BD4-44D4-8474-2D3708FB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064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C47C-4CDB-4C3F-AB49-76A82190E278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6A67-9BD4-44D4-8474-2D3708FB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795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C47C-4CDB-4C3F-AB49-76A82190E278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6A67-9BD4-44D4-8474-2D3708FB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747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C47C-4CDB-4C3F-AB49-76A82190E278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6A67-9BD4-44D4-8474-2D3708FB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803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C47C-4CDB-4C3F-AB49-76A82190E278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6A67-9BD4-44D4-8474-2D3708FB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2693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C47C-4CDB-4C3F-AB49-76A82190E278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6A67-9BD4-44D4-8474-2D3708FB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152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C47C-4CDB-4C3F-AB49-76A82190E278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6A67-9BD4-44D4-8474-2D3708FB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174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7C47C-4CDB-4C3F-AB49-76A82190E278}" type="datetimeFigureOut">
              <a:rPr lang="es-CO" smtClean="0"/>
              <a:t>11/08/2015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B6A67-9BD4-44D4-8474-2D3708FB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606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76DDF-00C6-487F-87E9-D885C5A26901}" type="datetimeFigureOut">
              <a:rPr lang="es-CO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34" charset="-128"/>
              </a:rPr>
              <a:pPr/>
              <a:t>11/08/2015</a:t>
            </a:fld>
            <a:endParaRPr lang="es-CO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34" charset="-128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C2D64-7897-46C5-9DDE-77B37AF68600}" type="slidenum">
              <a:rPr lang="es-CO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34" charset="-128"/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1785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6000" t="1000" r="-1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/>
          <p:cNvSpPr>
            <a:spLocks noGrp="1"/>
          </p:cNvSpPr>
          <p:nvPr>
            <p:ph type="title"/>
          </p:nvPr>
        </p:nvSpPr>
        <p:spPr>
          <a:xfrm>
            <a:off x="1763713" y="359333"/>
            <a:ext cx="6696075" cy="847167"/>
          </a:xfrm>
        </p:spPr>
        <p:txBody>
          <a:bodyPr>
            <a:noAutofit/>
          </a:bodyPr>
          <a:lstStyle/>
          <a:p>
            <a:pPr algn="r"/>
            <a:r>
              <a:rPr lang="es-ES" altLang="es-US" sz="2000" b="1" i="1" dirty="0" smtClean="0">
                <a:solidFill>
                  <a:srgbClr val="161616"/>
                </a:solidFill>
                <a:latin typeface="Georgia" panose="02040502050405020303" pitchFamily="18" charset="0"/>
              </a:rPr>
              <a:t>Proceso de comunicación</a:t>
            </a:r>
            <a:br>
              <a:rPr lang="es-ES" altLang="es-US" sz="2000" b="1" i="1" dirty="0" smtClean="0">
                <a:solidFill>
                  <a:srgbClr val="161616"/>
                </a:solidFill>
                <a:latin typeface="Georgia" panose="02040502050405020303" pitchFamily="18" charset="0"/>
              </a:rPr>
            </a:br>
            <a:r>
              <a:rPr lang="es-ES_tradnl" sz="1500" b="1" i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Circuitos externo e interno </a:t>
            </a:r>
            <a:r>
              <a:rPr lang="es-ES_tradnl" sz="1500" b="1" i="1" dirty="0" err="1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Charaudeau</a:t>
            </a:r>
            <a:r>
              <a:rPr lang="es-ES_tradnl" sz="1500" b="1" i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Adición Oviedo</a:t>
            </a:r>
            <a:r>
              <a:rPr lang="x-none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altLang="es-US" sz="1400" b="0" dirty="0" smtClean="0">
                <a:solidFill>
                  <a:srgbClr val="16161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Tito Oviedo</a:t>
            </a:r>
            <a:r>
              <a:rPr lang="es-ES" altLang="es-US" sz="800" b="0" dirty="0" smtClean="0">
                <a:solidFill>
                  <a:srgbClr val="16161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es-ES" altLang="es-US" sz="2000" b="0" dirty="0" smtClean="0">
                <a:solidFill>
                  <a:srgbClr val="161616"/>
                </a:solidFill>
                <a:effectLst/>
                <a:latin typeface="+mn-lt"/>
              </a:rPr>
              <a:t/>
            </a:r>
            <a:br>
              <a:rPr lang="es-ES" altLang="es-US" sz="2000" b="0" dirty="0" smtClean="0">
                <a:solidFill>
                  <a:srgbClr val="161616"/>
                </a:solidFill>
                <a:effectLst/>
                <a:latin typeface="+mn-lt"/>
              </a:rPr>
            </a:br>
            <a:endParaRPr lang="es-ES" altLang="es-US" sz="2000" b="0" dirty="0" smtClean="0">
              <a:solidFill>
                <a:srgbClr val="161616"/>
              </a:solidFill>
              <a:effectLst/>
              <a:latin typeface="+mn-lt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42608" y="1484784"/>
            <a:ext cx="1621106" cy="4608041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s-ES" altLang="es-US" sz="1500" dirty="0" smtClean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Palabras Clave</a:t>
            </a:r>
          </a:p>
          <a:p>
            <a:pPr marL="0" indent="0" algn="just">
              <a:buNone/>
            </a:pPr>
            <a:r>
              <a:rPr lang="es-ES_tradnl" sz="1000" dirty="0" err="1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Charaudeau</a:t>
            </a:r>
            <a:endParaRPr lang="es-ES_tradnl" sz="1000" dirty="0">
              <a:solidFill>
                <a:srgbClr val="1A1A1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ES_tradnl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Proceso de comunicación</a:t>
            </a:r>
          </a:p>
          <a:p>
            <a:pPr marL="0" indent="0" algn="just">
              <a:buNone/>
            </a:pPr>
            <a:r>
              <a:rPr lang="es-ES_tradnl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Circuito externo</a:t>
            </a:r>
          </a:p>
          <a:p>
            <a:pPr marL="0" indent="0" algn="just">
              <a:buNone/>
            </a:pPr>
            <a:r>
              <a:rPr lang="es-ES_tradnl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Circuito interno</a:t>
            </a:r>
          </a:p>
          <a:p>
            <a:pPr marL="0" indent="0" algn="just">
              <a:buNone/>
            </a:pPr>
            <a:r>
              <a:rPr lang="es-ES_tradnl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Discurso interior</a:t>
            </a:r>
          </a:p>
          <a:p>
            <a:pPr marL="0" indent="0" algn="just">
              <a:buNone/>
            </a:pPr>
            <a:r>
              <a:rPr lang="es-ES_tradnl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Relación Yo/Tú</a:t>
            </a:r>
          </a:p>
          <a:p>
            <a:pPr marL="0" indent="0" algn="just">
              <a:buNone/>
            </a:pPr>
            <a:r>
              <a:rPr lang="es-ES_tradnl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Tema</a:t>
            </a:r>
          </a:p>
          <a:p>
            <a:pPr marL="0" indent="0" algn="just">
              <a:buNone/>
            </a:pPr>
            <a:r>
              <a:rPr lang="es-ES_tradnl" sz="1000" dirty="0" err="1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Rétor</a:t>
            </a:r>
            <a:endParaRPr lang="es-ES_tradnl" sz="1000" dirty="0">
              <a:solidFill>
                <a:srgbClr val="1A1A1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es-ES_tradnl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Enunciado</a:t>
            </a:r>
          </a:p>
          <a:p>
            <a:pPr marL="0" indent="0" algn="just">
              <a:buNone/>
            </a:pPr>
            <a:r>
              <a:rPr lang="es-ES_tradnl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Comprensión </a:t>
            </a:r>
          </a:p>
          <a:p>
            <a:pPr marL="0" indent="0" algn="just">
              <a:buNone/>
            </a:pPr>
            <a:r>
              <a:rPr lang="es-ES_tradnl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Interpretación</a:t>
            </a:r>
          </a:p>
          <a:p>
            <a:pPr marL="0" indent="0" algn="just">
              <a:buNone/>
            </a:pPr>
            <a:r>
              <a:rPr lang="es-ES_tradnl" sz="1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Evaluación</a:t>
            </a:r>
            <a:endParaRPr lang="en-GB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ClrTx/>
            </a:pPr>
            <a:endParaRPr lang="es-ES" altLang="es-US" sz="1000" dirty="0" smtClean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s-ES" altLang="es-US" sz="1000" dirty="0" smtClean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Marcador de texto 5"/>
          <p:cNvSpPr txBox="1">
            <a:spLocks/>
          </p:cNvSpPr>
          <p:nvPr/>
        </p:nvSpPr>
        <p:spPr>
          <a:xfrm>
            <a:off x="2051720" y="2996952"/>
            <a:ext cx="6552729" cy="23042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None/>
            </a:pPr>
            <a:r>
              <a:rPr lang="es-ES" sz="2000" b="1" i="1" dirty="0" smtClean="0">
                <a:solidFill>
                  <a:prstClr val="black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Descripción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s-E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Este documento resume en un esquema el proceso de comunicación, según el circuito discursivo propuesto por Patrick </a:t>
            </a:r>
            <a:r>
              <a:rPr lang="es-ES" sz="14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Charaudeau</a:t>
            </a:r>
            <a:r>
              <a:rPr lang="es-ES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la interpretación de Tito Oviedo. </a:t>
            </a:r>
          </a:p>
          <a:p>
            <a:pPr algn="just" fontAlgn="auto">
              <a:spcAft>
                <a:spcPts val="0"/>
              </a:spcAft>
            </a:pPr>
            <a:endParaRPr lang="es-ES" altLang="es-US" sz="1400" dirty="0" smtClean="0">
              <a:solidFill>
                <a:srgbClr val="16161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971600" y="6237312"/>
            <a:ext cx="7632848" cy="504801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This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work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licensed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under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the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Creative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Commons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Attribution-NonCommercial-NoDerivatives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4.0 International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License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. To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view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a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copy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of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this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license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,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visit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http://creativecommons.org/licenses/by-nc-nd/4.0/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or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send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a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letter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to Creative </a:t>
            </a:r>
            <a:r>
              <a:rPr lang="es-ES" altLang="es-US" sz="1000" b="0" dirty="0" err="1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Commons</a:t>
            </a:r>
            <a:r>
              <a:rPr lang="es-ES" altLang="es-US" sz="1000" b="0" dirty="0">
                <a:solidFill>
                  <a:srgbClr val="16161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, PO Box 1866, Mountain View, CA 94042, USA.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883750" y="126264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/>
            <a:r>
              <a:rPr lang="es-MX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Editor </a:t>
            </a:r>
            <a:r>
              <a:rPr lang="es-ES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r" eaLnBrk="1" hangingPunct="1"/>
            <a:r>
              <a:rPr lang="es-ES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Rodríguez Calle</a:t>
            </a:r>
            <a:r>
              <a:rPr lang="es-ES" altLang="es-US" sz="8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  <a:p>
            <a:pPr algn="r" eaLnBrk="1" hangingPunct="1"/>
            <a:r>
              <a:rPr lang="es-ES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Fecha de publicación</a:t>
            </a:r>
          </a:p>
          <a:p>
            <a:pPr algn="r" eaLnBrk="1" hangingPunct="1"/>
            <a:r>
              <a:rPr lang="es-ES" altLang="es-US" sz="1200" b="0" dirty="0" smtClean="0">
                <a:solidFill>
                  <a:srgbClr val="16161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Junio de 2015</a:t>
            </a:r>
            <a:endParaRPr lang="es-ES" altLang="es-US" sz="1200" b="0" i="1" dirty="0">
              <a:solidFill>
                <a:srgbClr val="16161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883750" y="5692715"/>
            <a:ext cx="46952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1Tito Nelson Oviedo A.: Universidad </a:t>
            </a:r>
            <a:r>
              <a:rPr lang="es-US" sz="1000" dirty="0" err="1" smtClean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Icesi</a:t>
            </a:r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Cali.  toviedo@icesi.edu.co</a:t>
            </a:r>
          </a:p>
          <a:p>
            <a:pPr algn="r"/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2James Rodríguez: Universidad </a:t>
            </a:r>
            <a:r>
              <a:rPr lang="es-US" sz="1000" dirty="0" err="1" smtClean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Icesi</a:t>
            </a:r>
            <a:r>
              <a:rPr lang="es-US" sz="1000" dirty="0" smtClean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Cali.  jamesroca@gmail.com</a:t>
            </a:r>
            <a:endParaRPr lang="es-US" sz="1000" dirty="0">
              <a:solidFill>
                <a:schemeClr val="accent4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07" y="4608974"/>
            <a:ext cx="1140746" cy="40420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51" y="4149080"/>
            <a:ext cx="855666" cy="478364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107504" y="5031467"/>
            <a:ext cx="136815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Dependencia </a:t>
            </a:r>
          </a:p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académica:</a:t>
            </a:r>
          </a:p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Escuela de Ciencias </a:t>
            </a:r>
          </a:p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la Educación</a:t>
            </a:r>
          </a:p>
          <a:p>
            <a:endParaRPr lang="es-US" sz="900" dirty="0">
              <a:solidFill>
                <a:schemeClr val="accent4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US" sz="900" smtClean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Departamento de</a:t>
            </a:r>
            <a:endParaRPr lang="es-US" sz="900" dirty="0">
              <a:solidFill>
                <a:schemeClr val="accent4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US" sz="900" dirty="0">
                <a:solidFill>
                  <a:schemeClr val="accent4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Lenguaje</a:t>
            </a:r>
          </a:p>
        </p:txBody>
      </p:sp>
    </p:spTree>
    <p:extLst>
      <p:ext uri="{BB962C8B-B14F-4D97-AF65-F5344CB8AC3E}">
        <p14:creationId xmlns:p14="http://schemas.microsoft.com/office/powerpoint/2010/main" val="2141163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Elipse"/>
          <p:cNvSpPr/>
          <p:nvPr/>
        </p:nvSpPr>
        <p:spPr>
          <a:xfrm>
            <a:off x="188158" y="3860517"/>
            <a:ext cx="1137811" cy="7857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>
                <a:solidFill>
                  <a:schemeClr val="tx1"/>
                </a:solidFill>
              </a:rPr>
              <a:t>Disc interior</a:t>
            </a:r>
          </a:p>
          <a:p>
            <a:pPr algn="ctr"/>
            <a:r>
              <a:rPr lang="es-CO" sz="1600" dirty="0" smtClean="0">
                <a:solidFill>
                  <a:schemeClr val="tx1"/>
                </a:solidFill>
              </a:rPr>
              <a:t>total </a:t>
            </a:r>
            <a:r>
              <a:rPr lang="el-GR" sz="1600" b="1" dirty="0" smtClean="0">
                <a:solidFill>
                  <a:srgbClr val="FF0000"/>
                </a:solidFill>
              </a:rPr>
              <a:t>α</a:t>
            </a:r>
            <a:endParaRPr lang="es-CO" sz="1600" b="1" dirty="0">
              <a:solidFill>
                <a:srgbClr val="FF0000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465721" y="3839589"/>
            <a:ext cx="933302" cy="413794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>
                <a:solidFill>
                  <a:schemeClr val="tx1"/>
                </a:solidFill>
              </a:rPr>
              <a:t>Tema </a:t>
            </a:r>
            <a:r>
              <a:rPr lang="el-GR" sz="1600" b="1" dirty="0" smtClean="0">
                <a:solidFill>
                  <a:srgbClr val="FF0000"/>
                </a:solidFill>
              </a:rPr>
              <a:t>α</a:t>
            </a:r>
            <a:r>
              <a:rPr lang="es-CO" sz="1600" dirty="0" smtClean="0">
                <a:solidFill>
                  <a:schemeClr val="tx1"/>
                </a:solidFill>
              </a:rPr>
              <a:t> </a:t>
            </a:r>
            <a:endParaRPr lang="es-CO" sz="1600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833289"/>
            <a:ext cx="564723" cy="3462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 err="1" smtClean="0">
                <a:solidFill>
                  <a:schemeClr val="tx1"/>
                </a:solidFill>
              </a:rPr>
              <a:t>YO</a:t>
            </a:r>
            <a:r>
              <a:rPr lang="es-CO" dirty="0" err="1" smtClean="0">
                <a:solidFill>
                  <a:schemeClr val="tx1"/>
                </a:solidFill>
              </a:rPr>
              <a:t>c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619672" y="2840902"/>
            <a:ext cx="648072" cy="3462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 err="1" smtClean="0">
                <a:solidFill>
                  <a:schemeClr val="tx1"/>
                </a:solidFill>
              </a:rPr>
              <a:t>YO</a:t>
            </a:r>
            <a:r>
              <a:rPr lang="es-CO" dirty="0" err="1" smtClean="0">
                <a:solidFill>
                  <a:schemeClr val="tx1"/>
                </a:solidFill>
              </a:rPr>
              <a:t>e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772197" y="3882517"/>
            <a:ext cx="703379" cy="3279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err="1" smtClean="0">
                <a:solidFill>
                  <a:schemeClr val="tx1"/>
                </a:solidFill>
              </a:rPr>
              <a:t>Retór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717204" y="2915197"/>
            <a:ext cx="792088" cy="2523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err="1" smtClean="0">
                <a:solidFill>
                  <a:schemeClr val="tx1"/>
                </a:solidFill>
              </a:rPr>
              <a:t>Enunc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3819400" y="2744263"/>
            <a:ext cx="1344560" cy="57606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b="1" dirty="0" smtClean="0">
                <a:solidFill>
                  <a:srgbClr val="FF0000"/>
                </a:solidFill>
              </a:rPr>
              <a:t>TEXTO </a:t>
            </a:r>
            <a:r>
              <a:rPr lang="el-GR" sz="2400" b="1" dirty="0" smtClean="0">
                <a:solidFill>
                  <a:srgbClr val="FF0000"/>
                </a:solidFill>
              </a:rPr>
              <a:t>α</a:t>
            </a:r>
            <a:endParaRPr lang="es-CO" sz="2400" b="1" dirty="0">
              <a:solidFill>
                <a:srgbClr val="FF0000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8100025" y="2856960"/>
            <a:ext cx="576064" cy="3506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 err="1" smtClean="0">
                <a:solidFill>
                  <a:schemeClr val="tx1"/>
                </a:solidFill>
              </a:rPr>
              <a:t>TÚi</a:t>
            </a:r>
            <a:endParaRPr lang="es-CO" sz="2000" dirty="0"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6156176" y="2840904"/>
            <a:ext cx="660950" cy="3632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 err="1" smtClean="0">
                <a:solidFill>
                  <a:schemeClr val="tx1"/>
                </a:solidFill>
              </a:rPr>
              <a:t>TÚ</a:t>
            </a:r>
            <a:r>
              <a:rPr lang="es-CO" dirty="0" err="1" smtClean="0">
                <a:solidFill>
                  <a:schemeClr val="tx1"/>
                </a:solidFill>
              </a:rPr>
              <a:t>d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4057606" y="4303395"/>
            <a:ext cx="1008112" cy="71968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b="1" dirty="0" smtClean="0">
                <a:solidFill>
                  <a:schemeClr val="accent2">
                    <a:lumMod val="75000"/>
                  </a:schemeClr>
                </a:solidFill>
              </a:rPr>
              <a:t>Texto </a:t>
            </a:r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</a:rPr>
              <a:t>αβ</a:t>
            </a:r>
            <a:endParaRPr lang="es-CO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18 Elipse"/>
          <p:cNvSpPr/>
          <p:nvPr/>
        </p:nvSpPr>
        <p:spPr>
          <a:xfrm>
            <a:off x="7822662" y="4253383"/>
            <a:ext cx="1151391" cy="8197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 smtClean="0">
                <a:solidFill>
                  <a:schemeClr val="tx1"/>
                </a:solidFill>
              </a:rPr>
              <a:t>Disc </a:t>
            </a:r>
          </a:p>
          <a:p>
            <a:pPr algn="ctr"/>
            <a:r>
              <a:rPr lang="es-CO" sz="1600" dirty="0" smtClean="0">
                <a:solidFill>
                  <a:schemeClr val="tx1"/>
                </a:solidFill>
              </a:rPr>
              <a:t>interior total </a:t>
            </a:r>
            <a:r>
              <a:rPr lang="el-GR" sz="1600" b="1" dirty="0" smtClean="0">
                <a:solidFill>
                  <a:schemeClr val="accent2">
                    <a:lumMod val="75000"/>
                  </a:schemeClr>
                </a:solidFill>
              </a:rPr>
              <a:t>β</a:t>
            </a:r>
            <a:endParaRPr lang="es-CO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6585179" y="4231584"/>
            <a:ext cx="908629" cy="8633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err="1" smtClean="0">
                <a:solidFill>
                  <a:schemeClr val="tx1"/>
                </a:solidFill>
              </a:rPr>
              <a:t>Comprens</a:t>
            </a:r>
            <a:r>
              <a:rPr lang="es-CO" sz="1200" dirty="0" smtClean="0">
                <a:solidFill>
                  <a:schemeClr val="tx1"/>
                </a:solidFill>
              </a:rPr>
              <a:t> </a:t>
            </a:r>
            <a:r>
              <a:rPr lang="es-CO" sz="1200" dirty="0" err="1" smtClean="0">
                <a:solidFill>
                  <a:schemeClr val="tx1"/>
                </a:solidFill>
              </a:rPr>
              <a:t>Interpret</a:t>
            </a:r>
            <a:endParaRPr lang="es-CO" sz="1200" dirty="0" smtClean="0">
              <a:solidFill>
                <a:schemeClr val="tx1"/>
              </a:solidFill>
            </a:endParaRPr>
          </a:p>
          <a:p>
            <a:pPr algn="ctr"/>
            <a:r>
              <a:rPr lang="es-CO" sz="1200" dirty="0" err="1" smtClean="0">
                <a:solidFill>
                  <a:schemeClr val="tx1"/>
                </a:solidFill>
              </a:rPr>
              <a:t>Evaluac</a:t>
            </a:r>
            <a:r>
              <a:rPr lang="es-CO" sz="1600" dirty="0" smtClean="0">
                <a:solidFill>
                  <a:schemeClr val="tx1"/>
                </a:solidFill>
              </a:rPr>
              <a:t> </a:t>
            </a:r>
            <a:endParaRPr lang="es-CO" sz="1600" dirty="0">
              <a:solidFill>
                <a:schemeClr val="tx1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8038317" y="3513952"/>
            <a:ext cx="720081" cy="2897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err="1" smtClean="0">
                <a:solidFill>
                  <a:schemeClr val="tx1"/>
                </a:solidFill>
              </a:rPr>
              <a:t>Retór</a:t>
            </a:r>
            <a:endParaRPr lang="es-CO" dirty="0"/>
          </a:p>
        </p:txBody>
      </p:sp>
      <p:sp>
        <p:nvSpPr>
          <p:cNvPr id="51" name="50 CuadroTexto"/>
          <p:cNvSpPr txBox="1"/>
          <p:nvPr/>
        </p:nvSpPr>
        <p:spPr>
          <a:xfrm>
            <a:off x="816968" y="260648"/>
            <a:ext cx="713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>
                <a:solidFill>
                  <a:srgbClr val="002060"/>
                </a:solidFill>
              </a:rPr>
              <a:t>Proceso de comunicación. </a:t>
            </a:r>
          </a:p>
          <a:p>
            <a:r>
              <a:rPr lang="es-CO" sz="2000" dirty="0" smtClean="0">
                <a:solidFill>
                  <a:srgbClr val="002060"/>
                </a:solidFill>
              </a:rPr>
              <a:t>Circuitos</a:t>
            </a:r>
            <a:r>
              <a:rPr lang="es-CO" sz="2000" dirty="0" smtClean="0">
                <a:solidFill>
                  <a:srgbClr val="C00000"/>
                </a:solidFill>
              </a:rPr>
              <a:t> </a:t>
            </a:r>
            <a:r>
              <a:rPr lang="es-CO" sz="2000" b="1" i="1" dirty="0" smtClean="0">
                <a:solidFill>
                  <a:srgbClr val="0000CC"/>
                </a:solidFill>
              </a:rPr>
              <a:t>externo</a:t>
            </a:r>
            <a:r>
              <a:rPr lang="es-CO" sz="2000" dirty="0" smtClean="0">
                <a:solidFill>
                  <a:srgbClr val="C00000"/>
                </a:solidFill>
              </a:rPr>
              <a:t> e </a:t>
            </a:r>
            <a:r>
              <a:rPr lang="es-CO" sz="2000" b="1" i="1" dirty="0" smtClean="0">
                <a:solidFill>
                  <a:srgbClr val="FF0000"/>
                </a:solidFill>
              </a:rPr>
              <a:t>interno</a:t>
            </a:r>
            <a:r>
              <a:rPr lang="es-CO" sz="2000" dirty="0" smtClean="0">
                <a:solidFill>
                  <a:srgbClr val="C00000"/>
                </a:solidFill>
              </a:rPr>
              <a:t> </a:t>
            </a:r>
            <a:r>
              <a:rPr lang="es-CO" sz="2000" dirty="0" err="1" smtClean="0">
                <a:solidFill>
                  <a:srgbClr val="002060"/>
                </a:solidFill>
              </a:rPr>
              <a:t>Charaudeau</a:t>
            </a:r>
            <a:r>
              <a:rPr lang="es-CO" sz="2000" dirty="0" smtClean="0">
                <a:solidFill>
                  <a:srgbClr val="002060"/>
                </a:solidFill>
              </a:rPr>
              <a:t>. Adición Oviedo.</a:t>
            </a:r>
            <a:endParaRPr lang="es-CO" sz="2000" dirty="0">
              <a:solidFill>
                <a:srgbClr val="002060"/>
              </a:solidFill>
            </a:endParaRPr>
          </a:p>
        </p:txBody>
      </p:sp>
      <p:cxnSp>
        <p:nvCxnSpPr>
          <p:cNvPr id="95" name="94 Conector recto de flecha"/>
          <p:cNvCxnSpPr>
            <a:stCxn id="12" idx="3"/>
            <a:endCxn id="13" idx="1"/>
          </p:cNvCxnSpPr>
          <p:nvPr/>
        </p:nvCxnSpPr>
        <p:spPr>
          <a:xfrm flipV="1">
            <a:off x="3509292" y="3032295"/>
            <a:ext cx="310108" cy="9089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 de flecha"/>
          <p:cNvCxnSpPr>
            <a:stCxn id="13" idx="3"/>
            <a:endCxn id="17" idx="1"/>
          </p:cNvCxnSpPr>
          <p:nvPr/>
        </p:nvCxnSpPr>
        <p:spPr>
          <a:xfrm flipV="1">
            <a:off x="5163960" y="3022527"/>
            <a:ext cx="992216" cy="976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138 Conector recto de flecha"/>
          <p:cNvCxnSpPr>
            <a:stCxn id="9" idx="3"/>
            <a:endCxn id="10" idx="1"/>
          </p:cNvCxnSpPr>
          <p:nvPr/>
        </p:nvCxnSpPr>
        <p:spPr>
          <a:xfrm>
            <a:off x="1032267" y="3006419"/>
            <a:ext cx="587405" cy="7613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140 Conector angular"/>
          <p:cNvCxnSpPr>
            <a:stCxn id="9" idx="0"/>
            <a:endCxn id="16" idx="0"/>
          </p:cNvCxnSpPr>
          <p:nvPr/>
        </p:nvCxnSpPr>
        <p:spPr>
          <a:xfrm rot="16200000" flipH="1">
            <a:off x="4557145" y="-973951"/>
            <a:ext cx="23671" cy="7638151"/>
          </a:xfrm>
          <a:prstGeom prst="bentConnector3">
            <a:avLst>
              <a:gd name="adj1" fmla="val -6438258"/>
            </a:avLst>
          </a:prstGeom>
          <a:ln w="38100">
            <a:solidFill>
              <a:srgbClr val="0000CC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Conector angular"/>
          <p:cNvCxnSpPr>
            <a:stCxn id="7" idx="4"/>
            <a:endCxn id="19" idx="4"/>
          </p:cNvCxnSpPr>
          <p:nvPr/>
        </p:nvCxnSpPr>
        <p:spPr>
          <a:xfrm rot="16200000" flipH="1">
            <a:off x="4364290" y="1039022"/>
            <a:ext cx="426843" cy="7641294"/>
          </a:xfrm>
          <a:prstGeom prst="bentConnector3">
            <a:avLst>
              <a:gd name="adj1" fmla="val 251742"/>
            </a:avLst>
          </a:prstGeom>
          <a:ln w="38100">
            <a:solidFill>
              <a:srgbClr val="0000CC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163 Conector recto de flecha"/>
          <p:cNvCxnSpPr>
            <a:stCxn id="17" idx="3"/>
            <a:endCxn id="16" idx="1"/>
          </p:cNvCxnSpPr>
          <p:nvPr/>
        </p:nvCxnSpPr>
        <p:spPr>
          <a:xfrm>
            <a:off x="6817126" y="3022527"/>
            <a:ext cx="1282899" cy="9768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angular"/>
          <p:cNvCxnSpPr>
            <a:stCxn id="8" idx="2"/>
          </p:cNvCxnSpPr>
          <p:nvPr/>
        </p:nvCxnSpPr>
        <p:spPr>
          <a:xfrm rot="5400000" flipH="1" flipV="1">
            <a:off x="3660417" y="1476103"/>
            <a:ext cx="1049234" cy="4505325"/>
          </a:xfrm>
          <a:prstGeom prst="bentConnector4">
            <a:avLst>
              <a:gd name="adj1" fmla="val -100766"/>
              <a:gd name="adj2" fmla="val 99999"/>
            </a:avLst>
          </a:prstGeom>
          <a:ln w="38100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 de flecha"/>
          <p:cNvCxnSpPr>
            <a:stCxn id="10" idx="2"/>
            <a:endCxn id="8" idx="0"/>
          </p:cNvCxnSpPr>
          <p:nvPr/>
        </p:nvCxnSpPr>
        <p:spPr>
          <a:xfrm flipH="1">
            <a:off x="1932372" y="3187161"/>
            <a:ext cx="11336" cy="652428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 de flecha"/>
          <p:cNvCxnSpPr>
            <a:stCxn id="8" idx="3"/>
            <a:endCxn id="11" idx="1"/>
          </p:cNvCxnSpPr>
          <p:nvPr/>
        </p:nvCxnSpPr>
        <p:spPr>
          <a:xfrm>
            <a:off x="2399023" y="4046486"/>
            <a:ext cx="373174" cy="1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Rectángulo redondeado"/>
          <p:cNvSpPr/>
          <p:nvPr/>
        </p:nvSpPr>
        <p:spPr>
          <a:xfrm>
            <a:off x="3678855" y="1666665"/>
            <a:ext cx="1551415" cy="67510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rgbClr val="0000CC"/>
                </a:solidFill>
              </a:rPr>
              <a:t>Imágenes </a:t>
            </a:r>
            <a:endParaRPr lang="es-CO" b="1" dirty="0" smtClean="0">
              <a:solidFill>
                <a:srgbClr val="0000CC"/>
              </a:solidFill>
            </a:endParaRPr>
          </a:p>
          <a:p>
            <a:pPr algn="ctr"/>
            <a:r>
              <a:rPr lang="es-CO" b="1" dirty="0" smtClean="0">
                <a:solidFill>
                  <a:srgbClr val="0000CC"/>
                </a:solidFill>
              </a:rPr>
              <a:t>YO          TÚ</a:t>
            </a:r>
            <a:endParaRPr lang="es-CO" b="1" dirty="0">
              <a:solidFill>
                <a:srgbClr val="0000CC"/>
              </a:solidFill>
            </a:endParaRPr>
          </a:p>
        </p:txBody>
      </p:sp>
      <p:cxnSp>
        <p:nvCxnSpPr>
          <p:cNvPr id="137" name="136 Conector recto de flecha"/>
          <p:cNvCxnSpPr/>
          <p:nvPr/>
        </p:nvCxnSpPr>
        <p:spPr>
          <a:xfrm>
            <a:off x="4289325" y="2141637"/>
            <a:ext cx="330474" cy="0"/>
          </a:xfrm>
          <a:prstGeom prst="straightConnector1">
            <a:avLst/>
          </a:prstGeom>
          <a:ln w="19050">
            <a:solidFill>
              <a:schemeClr val="accent2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angular"/>
          <p:cNvCxnSpPr>
            <a:stCxn id="10" idx="0"/>
            <a:endCxn id="134" idx="1"/>
          </p:cNvCxnSpPr>
          <p:nvPr/>
        </p:nvCxnSpPr>
        <p:spPr>
          <a:xfrm rot="5400000" flipH="1" flipV="1">
            <a:off x="2392940" y="1554988"/>
            <a:ext cx="836682" cy="1735147"/>
          </a:xfrm>
          <a:prstGeom prst="bentConnector2">
            <a:avLst/>
          </a:prstGeom>
          <a:ln w="38100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angular"/>
          <p:cNvCxnSpPr>
            <a:stCxn id="134" idx="3"/>
            <a:endCxn id="17" idx="0"/>
          </p:cNvCxnSpPr>
          <p:nvPr/>
        </p:nvCxnSpPr>
        <p:spPr>
          <a:xfrm>
            <a:off x="5230270" y="2004220"/>
            <a:ext cx="1256381" cy="836684"/>
          </a:xfrm>
          <a:prstGeom prst="bentConnector2">
            <a:avLst/>
          </a:prstGeom>
          <a:ln w="38100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 de flecha"/>
          <p:cNvCxnSpPr>
            <a:stCxn id="16" idx="2"/>
            <a:endCxn id="21" idx="0"/>
          </p:cNvCxnSpPr>
          <p:nvPr/>
        </p:nvCxnSpPr>
        <p:spPr>
          <a:xfrm>
            <a:off x="8388057" y="3207630"/>
            <a:ext cx="10301" cy="306322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 de flecha"/>
          <p:cNvCxnSpPr>
            <a:stCxn id="21" idx="2"/>
            <a:endCxn id="19" idx="0"/>
          </p:cNvCxnSpPr>
          <p:nvPr/>
        </p:nvCxnSpPr>
        <p:spPr>
          <a:xfrm>
            <a:off x="8398358" y="3803742"/>
            <a:ext cx="0" cy="449641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 de flecha"/>
          <p:cNvCxnSpPr>
            <a:stCxn id="19" idx="2"/>
            <a:endCxn id="20" idx="3"/>
          </p:cNvCxnSpPr>
          <p:nvPr/>
        </p:nvCxnSpPr>
        <p:spPr>
          <a:xfrm flipH="1">
            <a:off x="7493808" y="4663237"/>
            <a:ext cx="328854" cy="2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recto de flecha"/>
          <p:cNvCxnSpPr>
            <a:stCxn id="9" idx="2"/>
            <a:endCxn id="7" idx="0"/>
          </p:cNvCxnSpPr>
          <p:nvPr/>
        </p:nvCxnSpPr>
        <p:spPr>
          <a:xfrm>
            <a:off x="749906" y="3179548"/>
            <a:ext cx="7158" cy="680969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2 Conector recto de flecha"/>
          <p:cNvCxnSpPr>
            <a:stCxn id="12" idx="2"/>
            <a:endCxn id="11" idx="0"/>
          </p:cNvCxnSpPr>
          <p:nvPr/>
        </p:nvCxnSpPr>
        <p:spPr>
          <a:xfrm>
            <a:off x="3113248" y="3167571"/>
            <a:ext cx="10639" cy="714946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 de flecha"/>
          <p:cNvCxnSpPr>
            <a:stCxn id="20" idx="1"/>
            <a:endCxn id="18" idx="3"/>
          </p:cNvCxnSpPr>
          <p:nvPr/>
        </p:nvCxnSpPr>
        <p:spPr>
          <a:xfrm flipH="1">
            <a:off x="5065718" y="4663239"/>
            <a:ext cx="1519461" cy="0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92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4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6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6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1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51" grpId="0"/>
      <p:bldP spid="13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179</Words>
  <Application>Microsoft Office PowerPoint</Application>
  <PresentationFormat>Presentación en pantalla (4:3)</PresentationFormat>
  <Paragraphs>51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2" baseType="lpstr">
      <vt:lpstr>ＭＳ Ｐゴシック</vt:lpstr>
      <vt:lpstr>ＭＳ Ｐゴシック</vt:lpstr>
      <vt:lpstr>Arial</vt:lpstr>
      <vt:lpstr>Calibri</vt:lpstr>
      <vt:lpstr>Georgia</vt:lpstr>
      <vt:lpstr>Times New Roman</vt:lpstr>
      <vt:lpstr>Verdana</vt:lpstr>
      <vt:lpstr>Wingdings</vt:lpstr>
      <vt:lpstr>Tema de Office</vt:lpstr>
      <vt:lpstr>1_Tema de Office</vt:lpstr>
      <vt:lpstr>Proceso de comunicación Circuitos externo e interno Charaudeau. Adición Oviedo Tito Oviedo1 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Tito Nelson Oviedo Acevedo</dc:creator>
  <cp:lastModifiedBy>José David Zafra</cp:lastModifiedBy>
  <cp:revision>44</cp:revision>
  <dcterms:created xsi:type="dcterms:W3CDTF">2014-09-16T19:51:24Z</dcterms:created>
  <dcterms:modified xsi:type="dcterms:W3CDTF">2015-08-11T16:53:11Z</dcterms:modified>
</cp:coreProperties>
</file>