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F0F"/>
    <a:srgbClr val="EC0000"/>
    <a:srgbClr val="FF0000"/>
    <a:srgbClr val="FF9900"/>
    <a:srgbClr val="336600"/>
    <a:srgbClr val="CC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1" autoAdjust="0"/>
    <p:restoredTop sz="9466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A1CBE-CB48-4EDA-81ED-B34B9D3A871A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9034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D3666-B480-4979-8D46-2C103AE9209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8954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636DC-F65B-4E71-B2D8-AB5E93745C0A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1063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74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56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30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59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48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31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0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BA96C-AC66-4D28-BDF9-EF9A7E5C87C9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29104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3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06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6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11BBE-3787-4A37-8C4F-E41C58A132E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1923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91A22-F4F5-480A-8A6A-77FE052426A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6087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5BDAA-0B45-4F9C-97E4-7C5A4EF0D9C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8739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A989D-B0EC-467E-81CD-5888F704BF2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3572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6A555-7267-4796-9619-9CBE55F8AEA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7094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E67D7-8FA4-4354-B299-A0E7D1BCDDD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8264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E0E9D-BE78-4D4B-95D9-A9A332517B9F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7291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7A92E5-D390-4EA4-8842-AC7E6A0EEED4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11/08/2015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09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1000" r="-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1763713" y="359333"/>
            <a:ext cx="6696075" cy="847167"/>
          </a:xfrm>
        </p:spPr>
        <p:txBody>
          <a:bodyPr>
            <a:noAutofit/>
          </a:bodyPr>
          <a:lstStyle/>
          <a:p>
            <a:pPr algn="r"/>
            <a:r>
              <a:rPr lang="es-ES" altLang="es-US" sz="2000" b="1" i="1" dirty="0" smtClean="0">
                <a:solidFill>
                  <a:srgbClr val="161616"/>
                </a:solidFill>
                <a:latin typeface="Georgia" panose="02040502050405020303" pitchFamily="18" charset="0"/>
              </a:rPr>
              <a:t>Leer</a:t>
            </a:r>
            <a:br>
              <a:rPr lang="es-ES" altLang="es-US" sz="2000" b="1" i="1" dirty="0" smtClean="0">
                <a:solidFill>
                  <a:srgbClr val="161616"/>
                </a:solidFill>
                <a:latin typeface="Georgia" panose="02040502050405020303" pitchFamily="18" charset="0"/>
              </a:rPr>
            </a:br>
            <a:r>
              <a:rPr lang="x-none" sz="1500" b="1" i="1" dirty="0" smtClean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[Visión </a:t>
            </a:r>
            <a:r>
              <a:rPr lang="x-none" sz="15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semántico-comunicativa]</a:t>
            </a:r>
            <a:r>
              <a:rPr lang="x-none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altLang="es-US" sz="14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Tito Oviedo</a:t>
            </a:r>
            <a:r>
              <a:rPr lang="es-ES" altLang="es-US" sz="8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s-ES" altLang="es-US" sz="2000" b="0" dirty="0" smtClean="0">
                <a:solidFill>
                  <a:srgbClr val="161616"/>
                </a:solidFill>
                <a:effectLst/>
                <a:latin typeface="+mn-lt"/>
              </a:rPr>
              <a:t/>
            </a:r>
            <a:br>
              <a:rPr lang="es-ES" altLang="es-US" sz="2000" b="0" dirty="0" smtClean="0">
                <a:solidFill>
                  <a:srgbClr val="161616"/>
                </a:solidFill>
                <a:effectLst/>
                <a:latin typeface="+mn-lt"/>
              </a:rPr>
            </a:br>
            <a:endParaRPr lang="es-ES" altLang="es-US" sz="2000" b="0" dirty="0" smtClean="0">
              <a:solidFill>
                <a:srgbClr val="161616"/>
              </a:solidFill>
              <a:effectLst/>
              <a:latin typeface="+mn-lt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42608" y="1340768"/>
            <a:ext cx="1621106" cy="4608041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s-ES" altLang="es-US" sz="15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Palabras Clave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Leer</a:t>
            </a: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(definición)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 semántico comunicativo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Signos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Formación de los textos</a:t>
            </a:r>
            <a:endParaRPr lang="es-ES_tradnl" sz="10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Motivación en la lectura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Poder en la lectura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Carga emotivo afectiva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Tonos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Actos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Ideas/ voces</a:t>
            </a:r>
            <a:endParaRPr lang="x-none" sz="10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Tipos de lectura</a:t>
            </a:r>
            <a:endParaRPr lang="es-ES_tradnl" sz="10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Niveles de lectura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Skanning 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Skipping</a:t>
            </a:r>
          </a:p>
          <a:p>
            <a:pPr marL="0" indent="0" algn="just">
              <a:buNone/>
            </a:pPr>
            <a:r>
              <a:rPr lang="x-none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Skimming</a:t>
            </a:r>
            <a:endParaRPr lang="es-ES_tradnl" sz="10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Teoría</a:t>
            </a:r>
            <a:endParaRPr lang="en-GB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ClrTx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Marcador de texto 5"/>
          <p:cNvSpPr txBox="1">
            <a:spLocks/>
          </p:cNvSpPr>
          <p:nvPr/>
        </p:nvSpPr>
        <p:spPr>
          <a:xfrm>
            <a:off x="2051720" y="2996952"/>
            <a:ext cx="6552729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s-ES" sz="2000" b="1" i="1" dirty="0" smtClean="0">
                <a:solidFill>
                  <a:prstClr val="black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Descripción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s-E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 documento resume en un esquema el proceso de comunicación, según el circuito discursivo propuesto por Patrick </a:t>
            </a:r>
            <a:r>
              <a:rPr lang="es-ES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Charaudeau</a:t>
            </a:r>
            <a:r>
              <a:rPr lang="es-E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la interpretación de Tito Oviedo. </a:t>
            </a:r>
          </a:p>
          <a:p>
            <a:pPr algn="just" fontAlgn="auto">
              <a:spcAft>
                <a:spcPts val="0"/>
              </a:spcAft>
            </a:pPr>
            <a:endParaRPr lang="es-ES" altLang="es-US" sz="14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971600" y="6237312"/>
            <a:ext cx="7632848" cy="504801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work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under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Attribution-NonCommercial-NoDerivatives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4.0 International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. To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view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copy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of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visit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http://creativecommons.org/licenses/by-nc-nd/4.0/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send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letter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to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PO Box 1866, Mountain View, CA 94042, USA.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83750" y="12626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/>
            <a:r>
              <a:rPr lang="es-MX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Editor </a:t>
            </a:r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Rodríguez Calle</a:t>
            </a:r>
            <a:r>
              <a:rPr lang="es-ES" altLang="es-US" sz="8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 de publicación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 de 2015</a:t>
            </a:r>
            <a:endParaRPr lang="es-ES" altLang="es-US" sz="1200" b="0" i="1" dirty="0">
              <a:solidFill>
                <a:srgbClr val="16161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883750" y="5692715"/>
            <a:ext cx="4695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1Tito Nelson Oviedo A.: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Cali.  toviedo@icesi.edu.co</a:t>
            </a:r>
          </a:p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2James Rodríguez: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Cali.  jamesroca@gmail.com</a:t>
            </a:r>
            <a:endParaRPr lang="es-US" sz="10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709" y="5634325"/>
            <a:ext cx="754625" cy="26738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30" y="5270782"/>
            <a:ext cx="566039" cy="316447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07504" y="5211197"/>
            <a:ext cx="1368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8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Dependencia </a:t>
            </a:r>
          </a:p>
          <a:p>
            <a:r>
              <a:rPr lang="es-US" sz="8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académica:</a:t>
            </a:r>
          </a:p>
          <a:p>
            <a:r>
              <a:rPr lang="es-US" sz="8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Escuela de Ciencias </a:t>
            </a:r>
          </a:p>
          <a:p>
            <a:r>
              <a:rPr lang="es-US" sz="8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Educación</a:t>
            </a:r>
          </a:p>
          <a:p>
            <a:endParaRPr lang="es-US" sz="8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80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Departamento de</a:t>
            </a:r>
            <a:endParaRPr lang="es-US" sz="8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8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Lenguaje</a:t>
            </a:r>
          </a:p>
        </p:txBody>
      </p:sp>
    </p:spTree>
    <p:extLst>
      <p:ext uri="{BB962C8B-B14F-4D97-AF65-F5344CB8AC3E}">
        <p14:creationId xmlns:p14="http://schemas.microsoft.com/office/powerpoint/2010/main" val="237660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187450" y="908050"/>
            <a:ext cx="640873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LEER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187450" y="3068638"/>
            <a:ext cx="6559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MX" altLang="en-US" sz="3600">
                <a:solidFill>
                  <a:srgbClr val="CC3300"/>
                </a:solidFill>
              </a:rPr>
              <a:t>VISIÓN </a:t>
            </a:r>
          </a:p>
          <a:p>
            <a:pPr algn="ctr"/>
            <a:r>
              <a:rPr lang="es-MX" altLang="en-US" sz="3600">
                <a:solidFill>
                  <a:srgbClr val="CC3300"/>
                </a:solidFill>
              </a:rPr>
              <a:t>SEMÁNTICO-COMUNICATIVA</a:t>
            </a:r>
            <a:endParaRPr lang="es-ES" altLang="en-US" sz="3600">
              <a:solidFill>
                <a:srgbClr val="CC33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484438" y="5084763"/>
            <a:ext cx="4398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3200" b="1">
                <a:solidFill>
                  <a:schemeClr val="accent2"/>
                </a:solidFill>
              </a:rPr>
              <a:t>Tito Nelson Oviedo A.</a:t>
            </a:r>
            <a:endParaRPr lang="es-ES" altLang="en-US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0450" y="765175"/>
            <a:ext cx="6634163" cy="240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MX" altLang="en-US" sz="3200" b="1">
                <a:solidFill>
                  <a:srgbClr val="CC3300"/>
                </a:solidFill>
              </a:rPr>
              <a:t>Leer es “producir textos”</a:t>
            </a:r>
            <a:r>
              <a:rPr lang="es-MX" altLang="en-US" sz="3200" b="1"/>
              <a:t> </a:t>
            </a:r>
          </a:p>
          <a:p>
            <a:pPr algn="ctr"/>
            <a:r>
              <a:rPr lang="es-MX" altLang="en-US" sz="2800" b="1">
                <a:solidFill>
                  <a:schemeClr val="hlink"/>
                </a:solidFill>
              </a:rPr>
              <a:t>mentales, orales, escritos, pictóricos, </a:t>
            </a:r>
          </a:p>
          <a:p>
            <a:pPr algn="ctr"/>
            <a:r>
              <a:rPr lang="es-MX" altLang="en-US" sz="2800" b="1">
                <a:solidFill>
                  <a:schemeClr val="hlink"/>
                </a:solidFill>
              </a:rPr>
              <a:t>gestuales, actitudinales </a:t>
            </a:r>
          </a:p>
          <a:p>
            <a:pPr algn="ctr"/>
            <a:r>
              <a:rPr lang="es-MX" altLang="en-US" sz="2800" b="1">
                <a:solidFill>
                  <a:schemeClr val="hlink"/>
                </a:solidFill>
              </a:rPr>
              <a:t>o de cualquier clase,</a:t>
            </a:r>
            <a:r>
              <a:rPr lang="es-MX" altLang="en-US" sz="3200" b="1"/>
              <a:t> </a:t>
            </a:r>
          </a:p>
          <a:p>
            <a:pPr algn="ctr"/>
            <a:r>
              <a:rPr lang="es-MX" altLang="en-US" sz="3200" b="1">
                <a:solidFill>
                  <a:srgbClr val="CC3300"/>
                </a:solidFill>
              </a:rPr>
              <a:t>a partir de signos.</a:t>
            </a:r>
            <a:r>
              <a:rPr lang="es-MX" altLang="en-US" sz="3200" b="1"/>
              <a:t> </a:t>
            </a:r>
            <a:endParaRPr lang="es-ES" altLang="en-US" sz="3200" b="1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63575" y="300038"/>
            <a:ext cx="2198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800" b="1">
                <a:solidFill>
                  <a:schemeClr val="accent2"/>
                </a:solidFill>
              </a:rPr>
              <a:t>CONCEPTO</a:t>
            </a:r>
            <a:endParaRPr lang="es-ES" altLang="en-US" sz="2800" b="1">
              <a:solidFill>
                <a:schemeClr val="accent2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12750" y="3213100"/>
            <a:ext cx="7831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MX" altLang="en-US" sz="2400">
                <a:solidFill>
                  <a:srgbClr val="000066"/>
                </a:solidFill>
              </a:rPr>
              <a:t>Los signos son todos aquellos elementos </a:t>
            </a:r>
          </a:p>
          <a:p>
            <a:pPr algn="ctr"/>
            <a:r>
              <a:rPr lang="es-MX" altLang="en-US" sz="2400">
                <a:solidFill>
                  <a:srgbClr val="000066"/>
                </a:solidFill>
              </a:rPr>
              <a:t>que toman sentido en una cultura y le dan sentido a ella.</a:t>
            </a:r>
            <a:endParaRPr lang="es-ES" altLang="en-US" sz="2400">
              <a:solidFill>
                <a:srgbClr val="000066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93713" y="4076700"/>
            <a:ext cx="72596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MX" altLang="en-US" sz="2400" b="1">
                <a:solidFill>
                  <a:schemeClr val="hlink"/>
                </a:solidFill>
              </a:rPr>
              <a:t>La música, la pintura, la arquitectura, la moda, </a:t>
            </a:r>
          </a:p>
          <a:p>
            <a:pPr algn="ctr"/>
            <a:r>
              <a:rPr lang="es-MX" altLang="en-US" sz="2400" b="1">
                <a:solidFill>
                  <a:schemeClr val="hlink"/>
                </a:solidFill>
              </a:rPr>
              <a:t>los ritos, las actitudes, las formas de asociación,</a:t>
            </a:r>
          </a:p>
          <a:p>
            <a:pPr algn="ctr"/>
            <a:r>
              <a:rPr lang="es-MX" altLang="en-US" sz="2400" b="1">
                <a:solidFill>
                  <a:schemeClr val="hlink"/>
                </a:solidFill>
              </a:rPr>
              <a:t>el idioma… son signos.</a:t>
            </a:r>
            <a:endParaRPr lang="es-ES" altLang="en-US" sz="2400" b="1">
              <a:solidFill>
                <a:schemeClr val="hlink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187450" y="5084763"/>
            <a:ext cx="6707188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MX" altLang="en-US" sz="4400" b="1">
                <a:solidFill>
                  <a:srgbClr val="CC3300"/>
                </a:solidFill>
              </a:rPr>
              <a:t>Todo en nuestra cultura </a:t>
            </a:r>
          </a:p>
          <a:p>
            <a:pPr algn="ctr"/>
            <a:r>
              <a:rPr lang="es-MX" altLang="en-US" sz="4400" b="1">
                <a:solidFill>
                  <a:srgbClr val="CC3300"/>
                </a:solidFill>
              </a:rPr>
              <a:t>es “leíble”.</a:t>
            </a:r>
            <a:endParaRPr lang="es-ES" altLang="en-US" sz="4400" b="1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1441450" cy="3024187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800" b="1" kern="10" spc="560"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Formación </a:t>
            </a:r>
          </a:p>
          <a:p>
            <a:pPr algn="ctr"/>
            <a:r>
              <a:rPr lang="en-GB" sz="2800" b="1" kern="10" spc="560"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 los </a:t>
            </a:r>
          </a:p>
          <a:p>
            <a:pPr algn="ctr"/>
            <a:r>
              <a:rPr lang="en-GB" sz="2800" b="1" kern="10" spc="560"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textos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 rot="-1384544">
            <a:off x="4992688" y="5445125"/>
            <a:ext cx="4151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n-US" sz="3200" b="1">
                <a:solidFill>
                  <a:srgbClr val="CC3300"/>
                </a:solidFill>
              </a:rPr>
              <a:t>Formas lingüísticas</a:t>
            </a:r>
            <a:endParaRPr lang="es-ES" altLang="en-US" sz="3200" b="1">
              <a:solidFill>
                <a:srgbClr val="CC33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77050" y="316706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rgbClr val="CC3300"/>
                </a:solidFill>
              </a:rPr>
              <a:t>IDEAS / VOCES</a:t>
            </a:r>
            <a:endParaRPr lang="es-ES" altLang="en-US" b="1">
              <a:solidFill>
                <a:srgbClr val="CC33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588125" y="3573463"/>
            <a:ext cx="1171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000" b="1">
                <a:solidFill>
                  <a:srgbClr val="CC3300"/>
                </a:solidFill>
              </a:rPr>
              <a:t>“</a:t>
            </a:r>
            <a:r>
              <a:rPr lang="es-MX" altLang="en-US" sz="1600" b="1">
                <a:solidFill>
                  <a:srgbClr val="CC3300"/>
                </a:solidFill>
              </a:rPr>
              <a:t>propias</a:t>
            </a:r>
            <a:r>
              <a:rPr lang="es-MX" altLang="en-US" sz="2000" b="1">
                <a:solidFill>
                  <a:srgbClr val="CC3300"/>
                </a:solidFill>
              </a:rPr>
              <a:t>”</a:t>
            </a:r>
            <a:endParaRPr lang="es-ES" altLang="en-US" sz="2000" b="1">
              <a:solidFill>
                <a:srgbClr val="CC3300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956550" y="3644900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CC3300"/>
                </a:solidFill>
              </a:rPr>
              <a:t>ajenas</a:t>
            </a:r>
            <a:endParaRPr lang="es-ES" altLang="en-US" sz="1600" b="1">
              <a:solidFill>
                <a:srgbClr val="CC3300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787900" y="3284538"/>
            <a:ext cx="1074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000" b="1">
                <a:solidFill>
                  <a:srgbClr val="336600"/>
                </a:solidFill>
              </a:rPr>
              <a:t>ACTOS</a:t>
            </a:r>
            <a:endParaRPr lang="es-ES" altLang="en-US" sz="2000" b="1">
              <a:solidFill>
                <a:srgbClr val="336600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572000" y="3933825"/>
            <a:ext cx="1427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336600"/>
                </a:solidFill>
              </a:rPr>
              <a:t>significación</a:t>
            </a:r>
            <a:endParaRPr lang="es-ES" altLang="en-US" sz="1600" b="1">
              <a:solidFill>
                <a:srgbClr val="336600"/>
              </a:solidFill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500563" y="4221163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336600"/>
                </a:solidFill>
              </a:rPr>
              <a:t>texturización</a:t>
            </a:r>
            <a:endParaRPr lang="es-ES" altLang="en-US" sz="1600" b="1">
              <a:solidFill>
                <a:srgbClr val="336600"/>
              </a:solidFill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500563" y="4508500"/>
            <a:ext cx="154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336600"/>
                </a:solidFill>
              </a:rPr>
              <a:t>comunicación</a:t>
            </a:r>
            <a:endParaRPr lang="es-ES" altLang="en-US" sz="1600" b="1">
              <a:solidFill>
                <a:srgbClr val="336600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703888" y="30162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5400000">
            <a:off x="5076032" y="3428206"/>
            <a:ext cx="215900" cy="792163"/>
          </a:xfrm>
          <a:prstGeom prst="rightArrow">
            <a:avLst>
              <a:gd name="adj1" fmla="val 53102"/>
              <a:gd name="adj2" fmla="val 69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rot="5400000">
            <a:off x="7885113" y="2563813"/>
            <a:ext cx="142875" cy="2016125"/>
          </a:xfrm>
          <a:prstGeom prst="rightArrow">
            <a:avLst>
              <a:gd name="adj1" fmla="val 39204"/>
              <a:gd name="adj2" fmla="val 493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411413" y="549275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chemeClr val="accent2"/>
                </a:solidFill>
              </a:rPr>
              <a:t>MOTIVACIÓN</a:t>
            </a:r>
            <a:endParaRPr lang="es-ES" altLang="en-US" b="1">
              <a:solidFill>
                <a:schemeClr val="accent2"/>
              </a:solidFill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284663" y="1889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chemeClr val="accent2"/>
                </a:solidFill>
              </a:rPr>
              <a:t>Impulso</a:t>
            </a:r>
            <a:endParaRPr lang="es-ES" altLang="en-US" b="1">
              <a:solidFill>
                <a:schemeClr val="accent2"/>
              </a:solidFill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284663" y="90805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chemeClr val="accent2"/>
                </a:solidFill>
              </a:rPr>
              <a:t>Propósito</a:t>
            </a:r>
            <a:endParaRPr lang="es-ES" altLang="en-US" b="1">
              <a:solidFill>
                <a:schemeClr val="accent2"/>
              </a:solidFill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835150" y="3068638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chemeClr val="hlink"/>
                </a:solidFill>
              </a:rPr>
              <a:t>TONOS</a:t>
            </a:r>
            <a:endParaRPr lang="es-ES" altLang="en-US">
              <a:solidFill>
                <a:schemeClr val="hlink"/>
              </a:solidFill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580063" y="549275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accent2"/>
                </a:solidFill>
              </a:rPr>
              <a:t>informar</a:t>
            </a:r>
            <a:endParaRPr lang="es-ES" altLang="en-US" sz="1600" b="1">
              <a:solidFill>
                <a:schemeClr val="accent2"/>
              </a:solidFill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651500" y="981075"/>
            <a:ext cx="119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accent2"/>
                </a:solidFill>
              </a:rPr>
              <a:t>convencer</a:t>
            </a:r>
            <a:endParaRPr lang="es-ES" altLang="en-US" sz="1600" b="1">
              <a:solidFill>
                <a:schemeClr val="accent2"/>
              </a:solidFill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651500" y="1196975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accent2"/>
                </a:solidFill>
              </a:rPr>
              <a:t>recrear</a:t>
            </a:r>
            <a:endParaRPr lang="es-ES" altLang="en-US" sz="1600" b="1">
              <a:solidFill>
                <a:schemeClr val="accent2"/>
              </a:solidFill>
            </a:endParaRPr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3995738" y="260350"/>
            <a:ext cx="287337" cy="936625"/>
          </a:xfrm>
          <a:prstGeom prst="rightArrow">
            <a:avLst>
              <a:gd name="adj1" fmla="val 47352"/>
              <a:gd name="adj2" fmla="val 67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5508625" y="692150"/>
            <a:ext cx="215900" cy="792163"/>
          </a:xfrm>
          <a:prstGeom prst="rightArrow">
            <a:avLst>
              <a:gd name="adj1" fmla="val 49935"/>
              <a:gd name="adj2" fmla="val 70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971550" y="41005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serio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692275" y="41005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jocoso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827088" y="4365625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airado</a:t>
            </a:r>
            <a:r>
              <a:rPr lang="es-MX" altLang="en-US"/>
              <a:t> </a:t>
            </a:r>
            <a:endParaRPr lang="es-ES" altLang="en-US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195513" y="4676775"/>
            <a:ext cx="512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frío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411413" y="5253038"/>
            <a:ext cx="1470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quejumbroso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2700338" y="46767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cálido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555875" y="410051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duro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971550" y="4965700"/>
            <a:ext cx="1019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agresivo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 rot="5400000">
            <a:off x="5039519" y="-711994"/>
            <a:ext cx="431800" cy="6840538"/>
          </a:xfrm>
          <a:prstGeom prst="rightArrow">
            <a:avLst>
              <a:gd name="adj1" fmla="val 37157"/>
              <a:gd name="adj2" fmla="val 769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1547813" y="5829300"/>
            <a:ext cx="1233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académico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900113" y="5253038"/>
            <a:ext cx="1401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populachero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2051050" y="59499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400" b="1">
                <a:solidFill>
                  <a:schemeClr val="hlink"/>
                </a:solidFill>
              </a:rPr>
              <a:t>…</a:t>
            </a:r>
            <a:endParaRPr lang="es-ES" altLang="en-US" sz="2400" b="1">
              <a:solidFill>
                <a:schemeClr val="hlink"/>
              </a:solidFill>
            </a:endParaRP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1619250" y="4389438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irónico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900113" y="4676775"/>
            <a:ext cx="1189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sarcástico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2268538" y="496570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polémico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900113" y="5540375"/>
            <a:ext cx="163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grandilocuente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5651500" y="765175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accent2"/>
                </a:solidFill>
              </a:rPr>
              <a:t>dirigir</a:t>
            </a:r>
            <a:endParaRPr lang="es-ES" altLang="en-US" sz="1600" b="1">
              <a:solidFill>
                <a:schemeClr val="accent2"/>
              </a:solidFill>
            </a:endParaRP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1692275" y="1268413"/>
            <a:ext cx="996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rgbClr val="CC00CC"/>
                </a:solidFill>
              </a:rPr>
              <a:t>PODER</a:t>
            </a:r>
          </a:p>
          <a:p>
            <a:r>
              <a:rPr lang="es-MX" altLang="en-US" b="1">
                <a:solidFill>
                  <a:srgbClr val="CC00CC"/>
                </a:solidFill>
              </a:rPr>
              <a:t>frente </a:t>
            </a:r>
          </a:p>
          <a:p>
            <a:r>
              <a:rPr lang="es-MX" altLang="en-US" b="1">
                <a:solidFill>
                  <a:srgbClr val="CC00CC"/>
                </a:solidFill>
              </a:rPr>
              <a:t>al “TÚ”</a:t>
            </a:r>
            <a:endParaRPr lang="es-ES" altLang="en-US" b="1">
              <a:solidFill>
                <a:srgbClr val="CC00CC"/>
              </a:solidFill>
            </a:endParaRPr>
          </a:p>
        </p:txBody>
      </p:sp>
      <p:sp>
        <p:nvSpPr>
          <p:cNvPr id="4146" name="AutoShape 50"/>
          <p:cNvSpPr>
            <a:spLocks noChangeArrowheads="1"/>
          </p:cNvSpPr>
          <p:nvPr/>
        </p:nvSpPr>
        <p:spPr bwMode="auto">
          <a:xfrm>
            <a:off x="2700338" y="1484313"/>
            <a:ext cx="215900" cy="576262"/>
          </a:xfrm>
          <a:prstGeom prst="rightArrow">
            <a:avLst>
              <a:gd name="adj1" fmla="val 41046"/>
              <a:gd name="adj2" fmla="val 730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2916238" y="1557338"/>
            <a:ext cx="658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CC00CC"/>
                </a:solidFill>
              </a:rPr>
              <a:t>igual</a:t>
            </a:r>
            <a:endParaRPr lang="es-ES" altLang="en-US" sz="1600" b="1">
              <a:solidFill>
                <a:srgbClr val="CC00CC"/>
              </a:solidFill>
            </a:endParaRP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2916238" y="12684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CC00CC"/>
                </a:solidFill>
              </a:rPr>
              <a:t>superior</a:t>
            </a:r>
            <a:endParaRPr lang="es-ES" altLang="en-US" sz="1600" b="1">
              <a:solidFill>
                <a:srgbClr val="CC00CC"/>
              </a:solidFill>
            </a:endParaRP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2916238" y="1844675"/>
            <a:ext cx="885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CC00CC"/>
                </a:solidFill>
              </a:rPr>
              <a:t>inferior</a:t>
            </a:r>
            <a:endParaRPr lang="es-ES" altLang="en-US" sz="1600" b="1">
              <a:solidFill>
                <a:srgbClr val="CC00CC"/>
              </a:solidFill>
            </a:endParaRP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3995738" y="1484313"/>
            <a:ext cx="1327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rgbClr val="FF0000"/>
                </a:solidFill>
              </a:rPr>
              <a:t>CARGA </a:t>
            </a:r>
          </a:p>
          <a:p>
            <a:r>
              <a:rPr lang="es-MX" altLang="en-US" b="1">
                <a:solidFill>
                  <a:srgbClr val="FF0000"/>
                </a:solidFill>
              </a:rPr>
              <a:t>EMOTIVO-</a:t>
            </a:r>
          </a:p>
          <a:p>
            <a:r>
              <a:rPr lang="es-MX" altLang="en-US" b="1">
                <a:solidFill>
                  <a:srgbClr val="FF0000"/>
                </a:solidFill>
              </a:rPr>
              <a:t>AFECTIVA</a:t>
            </a:r>
            <a:endParaRPr lang="es-ES" altLang="en-US" b="1">
              <a:solidFill>
                <a:srgbClr val="FF0000"/>
              </a:solidFill>
            </a:endParaRP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5580063" y="1484313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alegría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5580063" y="1700213"/>
            <a:ext cx="896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tristeza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5651500" y="1916113"/>
            <a:ext cx="433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ira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6084888" y="1916113"/>
            <a:ext cx="1325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indiferencia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6372225" y="1484313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compasión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6372225" y="1700213"/>
            <a:ext cx="104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asombro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5435600" y="2133600"/>
            <a:ext cx="1019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angustia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8316913" y="17002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800" b="1">
                <a:solidFill>
                  <a:srgbClr val="FF0000"/>
                </a:solidFill>
              </a:rPr>
              <a:t>…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7380288" y="1700213"/>
            <a:ext cx="884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ternura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6372225" y="2133600"/>
            <a:ext cx="681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amor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7667625" y="1484313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odio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7308850" y="1916113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rencor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948488" y="213360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FF0000"/>
                </a:solidFill>
              </a:rPr>
              <a:t>desagrado</a:t>
            </a:r>
            <a:endParaRPr lang="es-ES" altLang="en-US" sz="1600" b="1">
              <a:solidFill>
                <a:srgbClr val="FF0000"/>
              </a:solidFill>
            </a:endParaRPr>
          </a:p>
        </p:txBody>
      </p:sp>
      <p:sp>
        <p:nvSpPr>
          <p:cNvPr id="4168" name="AutoShape 72"/>
          <p:cNvSpPr>
            <a:spLocks noChangeArrowheads="1"/>
          </p:cNvSpPr>
          <p:nvPr/>
        </p:nvSpPr>
        <p:spPr bwMode="auto">
          <a:xfrm>
            <a:off x="5292725" y="1557338"/>
            <a:ext cx="215900" cy="792162"/>
          </a:xfrm>
          <a:prstGeom prst="rightArrow">
            <a:avLst>
              <a:gd name="adj1" fmla="val 54917"/>
              <a:gd name="adj2" fmla="val 795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2700338" y="5540375"/>
            <a:ext cx="1008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lacónico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484438" y="4389438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hlink"/>
                </a:solidFill>
              </a:rPr>
              <a:t>zalamero</a:t>
            </a:r>
            <a:endParaRPr lang="es-ES" altLang="en-US" sz="1600" b="1">
              <a:solidFill>
                <a:schemeClr val="hlink"/>
              </a:solidFill>
            </a:endParaRPr>
          </a:p>
        </p:txBody>
      </p:sp>
      <p:sp>
        <p:nvSpPr>
          <p:cNvPr id="4171" name="AutoShape 75"/>
          <p:cNvSpPr>
            <a:spLocks noChangeArrowheads="1"/>
          </p:cNvSpPr>
          <p:nvPr/>
        </p:nvSpPr>
        <p:spPr bwMode="auto">
          <a:xfrm>
            <a:off x="1187450" y="3644900"/>
            <a:ext cx="2232025" cy="288925"/>
          </a:xfrm>
          <a:prstGeom prst="downArrow">
            <a:avLst>
              <a:gd name="adj1" fmla="val 29157"/>
              <a:gd name="adj2" fmla="val 82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72" name="AutoShape 76"/>
          <p:cNvSpPr>
            <a:spLocks noChangeArrowheads="1"/>
          </p:cNvSpPr>
          <p:nvPr/>
        </p:nvSpPr>
        <p:spPr bwMode="auto">
          <a:xfrm rot="4289532">
            <a:off x="4879181" y="1691482"/>
            <a:ext cx="655637" cy="7874000"/>
          </a:xfrm>
          <a:prstGeom prst="rightArrow">
            <a:avLst>
              <a:gd name="adj1" fmla="val 37630"/>
              <a:gd name="adj2" fmla="val 74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6588125" y="3933825"/>
            <a:ext cx="249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rgbClr val="CC3300"/>
                </a:solidFill>
              </a:rPr>
              <a:t>Explícitas / implícitas</a:t>
            </a:r>
            <a:endParaRPr lang="es-ES" altLang="en-US" b="1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 decel="100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 nodeType="clickPar">
                      <p:stCondLst>
                        <p:cond delay="indefinite"/>
                      </p:stCondLst>
                      <p:childTnLst>
                        <p:par>
                          <p:cTn id="3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 nodeType="clickPar">
                      <p:stCondLst>
                        <p:cond delay="indefinite"/>
                      </p:stCondLst>
                      <p:childTnLst>
                        <p:par>
                          <p:cTn id="3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 nodeType="clickPar">
                      <p:stCondLst>
                        <p:cond delay="indefinite"/>
                      </p:stCondLst>
                      <p:childTnLst>
                        <p:par>
                          <p:cTn id="3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 nodeType="clickPar">
                      <p:stCondLst>
                        <p:cond delay="indefinite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 nodeType="clickPar">
                      <p:stCondLst>
                        <p:cond delay="indefinite"/>
                      </p:stCondLst>
                      <p:childTnLst>
                        <p:par>
                          <p:cTn id="4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 nodeType="clickPar">
                      <p:stCondLst>
                        <p:cond delay="indefinite"/>
                      </p:stCondLst>
                      <p:childTnLst>
                        <p:par>
                          <p:cTn id="4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 nodeType="clickPar">
                      <p:stCondLst>
                        <p:cond delay="indefinite"/>
                      </p:stCondLst>
                      <p:childTnLst>
                        <p:par>
                          <p:cTn id="4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800" decel="100000"/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5" dur="800" decel="100000" fill="hold"/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800" decel="100000" fill="hold"/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800" decel="100000" fill="hold"/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 nodeType="clickPar">
                      <p:stCondLst>
                        <p:cond delay="indefinite"/>
                      </p:stCondLst>
                      <p:childTnLst>
                        <p:par>
                          <p:cTn id="4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 nodeType="clickPar">
                      <p:stCondLst>
                        <p:cond delay="indefinite"/>
                      </p:stCondLst>
                      <p:childTnLst>
                        <p:par>
                          <p:cTn id="4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 nodeType="clickPar">
                      <p:stCondLst>
                        <p:cond delay="indefinite"/>
                      </p:stCondLst>
                      <p:childTnLst>
                        <p:par>
                          <p:cTn id="4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 nodeType="clickPar">
                      <p:stCondLst>
                        <p:cond delay="indefinite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 nodeType="clickPar">
                      <p:stCondLst>
                        <p:cond delay="indefinite"/>
                      </p:stCondLst>
                      <p:childTnLst>
                        <p:par>
                          <p:cTn id="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 nodeType="clickPar">
                      <p:stCondLst>
                        <p:cond delay="indefinite"/>
                      </p:stCondLst>
                      <p:childTnLst>
                        <p:par>
                          <p:cTn id="4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 nodeType="clickPar">
                      <p:stCondLst>
                        <p:cond delay="indefinite"/>
                      </p:stCondLst>
                      <p:childTnLst>
                        <p:par>
                          <p:cTn id="5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 nodeType="clickPar">
                      <p:stCondLst>
                        <p:cond delay="indefinite"/>
                      </p:stCondLst>
                      <p:childTnLst>
                        <p:par>
                          <p:cTn id="5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 nodeType="clickPar">
                      <p:stCondLst>
                        <p:cond delay="indefinite"/>
                      </p:stCondLst>
                      <p:childTnLst>
                        <p:par>
                          <p:cTn id="5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2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 nodeType="clickPar">
                      <p:stCondLst>
                        <p:cond delay="indefinite"/>
                      </p:stCondLst>
                      <p:childTnLst>
                        <p:par>
                          <p:cTn id="5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 nodeType="clickPar">
                      <p:stCondLst>
                        <p:cond delay="indefinite"/>
                      </p:stCondLst>
                      <p:childTnLst>
                        <p:par>
                          <p:cTn id="5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 nodeType="clickPar">
                      <p:stCondLst>
                        <p:cond delay="indefinite"/>
                      </p:stCondLst>
                      <p:childTnLst>
                        <p:par>
                          <p:cTn id="5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1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4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4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/>
      <p:bldP spid="4103" grpId="0"/>
      <p:bldP spid="4105" grpId="0"/>
      <p:bldP spid="4107" grpId="0"/>
      <p:bldP spid="4108" grpId="0"/>
      <p:bldP spid="4109" grpId="0"/>
      <p:bldP spid="4111" grpId="0" animBg="1"/>
      <p:bldP spid="4112" grpId="0" animBg="1"/>
      <p:bldP spid="4113" grpId="0"/>
      <p:bldP spid="4114" grpId="0"/>
      <p:bldP spid="4115" grpId="0"/>
      <p:bldP spid="4116" grpId="0"/>
      <p:bldP spid="4117" grpId="0"/>
      <p:bldP spid="4118" grpId="0"/>
      <p:bldP spid="4119" grpId="0"/>
      <p:bldP spid="4120" grpId="0" animBg="1"/>
      <p:bldP spid="4122" grpId="0" animBg="1"/>
      <p:bldP spid="4124" grpId="0"/>
      <p:bldP spid="4125" grpId="0"/>
      <p:bldP spid="4126" grpId="0"/>
      <p:bldP spid="4127" grpId="0"/>
      <p:bldP spid="4129" grpId="0"/>
      <p:bldP spid="4130" grpId="0"/>
      <p:bldP spid="4132" grpId="0"/>
      <p:bldP spid="4133" grpId="0" animBg="1"/>
      <p:bldP spid="4134" grpId="0"/>
      <p:bldP spid="4135" grpId="0"/>
      <p:bldP spid="4136" grpId="0"/>
      <p:bldP spid="4137" grpId="0"/>
      <p:bldP spid="4138" grpId="0"/>
      <p:bldP spid="4139" grpId="0"/>
      <p:bldP spid="4144" grpId="0"/>
      <p:bldP spid="4145" grpId="0"/>
      <p:bldP spid="4146" grpId="0" animBg="1"/>
      <p:bldP spid="4147" grpId="0"/>
      <p:bldP spid="4148" grpId="0"/>
      <p:bldP spid="4149" grpId="0"/>
      <p:bldP spid="4150" grpId="0"/>
      <p:bldP spid="4152" grpId="0"/>
      <p:bldP spid="4153" grpId="0"/>
      <p:bldP spid="4154" grpId="0"/>
      <p:bldP spid="4155" grpId="0"/>
      <p:bldP spid="4157" grpId="0"/>
      <p:bldP spid="4158" grpId="0"/>
      <p:bldP spid="4160" grpId="0"/>
      <p:bldP spid="4162" grpId="0"/>
      <p:bldP spid="4163" grpId="0"/>
      <p:bldP spid="4165" grpId="0"/>
      <p:bldP spid="4166" grpId="0"/>
      <p:bldP spid="4168" grpId="0" animBg="1"/>
      <p:bldP spid="4169" grpId="0"/>
      <p:bldP spid="4170" grpId="0"/>
      <p:bldP spid="4171" grpId="0" animBg="1"/>
      <p:bldP spid="4172" grpId="0" animBg="1"/>
      <p:bldP spid="4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0483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4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Lectura de textos escritos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2565400"/>
            <a:ext cx="1327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000" b="1"/>
              <a:t>Para qué </a:t>
            </a:r>
          </a:p>
          <a:p>
            <a:r>
              <a:rPr lang="es-MX" altLang="en-US" sz="2000" b="1"/>
              <a:t>    leo</a:t>
            </a:r>
            <a:endParaRPr lang="es-ES" altLang="en-US" sz="2000" b="1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835150" y="1628775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información</a:t>
            </a:r>
            <a:endParaRPr lang="es-ES" altLang="en-US" b="1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835150" y="32131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rgbClr val="CC3300"/>
                </a:solidFill>
              </a:rPr>
              <a:t>aprendizaje</a:t>
            </a:r>
            <a:endParaRPr lang="es-ES" altLang="en-US" b="1">
              <a:solidFill>
                <a:srgbClr val="CC3300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35150" y="2276475"/>
            <a:ext cx="133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recreación</a:t>
            </a:r>
            <a:endParaRPr lang="es-ES" altLang="en-US" b="1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563938" y="1412875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puntual</a:t>
            </a:r>
            <a:endParaRPr lang="es-ES" altLang="en-US" sz="1600" b="1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427538" y="1412875"/>
            <a:ext cx="1131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/>
              <a:t>(scanning)</a:t>
            </a:r>
            <a:endParaRPr lang="es-ES" altLang="en-US" sz="1600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3419475" y="3284538"/>
            <a:ext cx="287338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779838" y="3213100"/>
            <a:ext cx="614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CC3300"/>
                </a:solidFill>
              </a:rPr>
              <a:t>total</a:t>
            </a:r>
            <a:endParaRPr lang="es-ES" altLang="en-US" sz="1600" b="1">
              <a:solidFill>
                <a:srgbClr val="CC3300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643438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708400" y="2276475"/>
            <a:ext cx="3279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Cual(es)quiera de los anteriores</a:t>
            </a:r>
            <a:endParaRPr lang="es-ES" altLang="en-US" sz="1600" b="1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427538" y="1989138"/>
            <a:ext cx="1063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/>
              <a:t>(skipping)</a:t>
            </a:r>
            <a:endParaRPr lang="es-ES" altLang="en-US" sz="160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0" y="5229225"/>
            <a:ext cx="13827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400" b="1"/>
              <a:t>  </a:t>
            </a:r>
            <a:r>
              <a:rPr lang="es-MX" altLang="en-US" sz="2000" b="1"/>
              <a:t>Niveles </a:t>
            </a:r>
          </a:p>
          <a:p>
            <a:r>
              <a:rPr lang="es-MX" altLang="en-US" sz="2000" b="1"/>
              <a:t>de lectura</a:t>
            </a:r>
            <a:endParaRPr lang="es-ES" altLang="en-US" sz="2000" b="1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268538" y="4581525"/>
            <a:ext cx="323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1. Reconocimiento de grafía</a:t>
            </a:r>
            <a:endParaRPr lang="es-ES" altLang="en-US" b="1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268538" y="5013325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chemeClr val="accent2"/>
                </a:solidFill>
              </a:rPr>
              <a:t>2.</a:t>
            </a:r>
            <a:r>
              <a:rPr lang="es-MX" altLang="en-US">
                <a:solidFill>
                  <a:schemeClr val="accent2"/>
                </a:solidFill>
              </a:rPr>
              <a:t> </a:t>
            </a:r>
            <a:r>
              <a:rPr lang="es-MX" altLang="en-US" b="1">
                <a:solidFill>
                  <a:schemeClr val="accent2"/>
                </a:solidFill>
              </a:rPr>
              <a:t>Comprensión</a:t>
            </a:r>
            <a:endParaRPr lang="es-ES" altLang="en-US" b="1">
              <a:solidFill>
                <a:schemeClr val="accent2"/>
              </a:solidFill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268538" y="5373688"/>
            <a:ext cx="2046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rgbClr val="009900"/>
                </a:solidFill>
              </a:rPr>
              <a:t>3.</a:t>
            </a:r>
            <a:r>
              <a:rPr lang="es-MX" altLang="en-US">
                <a:solidFill>
                  <a:srgbClr val="009900"/>
                </a:solidFill>
              </a:rPr>
              <a:t> </a:t>
            </a:r>
            <a:r>
              <a:rPr lang="es-MX" altLang="en-US" b="1">
                <a:solidFill>
                  <a:srgbClr val="009900"/>
                </a:solidFill>
              </a:rPr>
              <a:t>Interpretación</a:t>
            </a:r>
            <a:r>
              <a:rPr lang="es-MX" altLang="en-US" sz="2400" b="1"/>
              <a:t> </a:t>
            </a:r>
            <a:endParaRPr lang="es-ES" altLang="en-US" sz="2400" b="1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268538" y="5876925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rgbClr val="CC3300"/>
                </a:solidFill>
              </a:rPr>
              <a:t>4. Crítica</a:t>
            </a:r>
            <a:endParaRPr lang="es-ES" altLang="en-US" b="1">
              <a:solidFill>
                <a:srgbClr val="CC3300"/>
              </a:solidFill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268538" y="6308725"/>
            <a:ext cx="169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>
                <a:solidFill>
                  <a:srgbClr val="9966FF"/>
                </a:solidFill>
              </a:rPr>
              <a:t>5. Producción</a:t>
            </a:r>
            <a:endParaRPr lang="es-ES" altLang="en-US" b="1">
              <a:solidFill>
                <a:srgbClr val="9966FF"/>
              </a:solidFill>
            </a:endParaRP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1403350" y="4508500"/>
            <a:ext cx="647700" cy="2160588"/>
          </a:xfrm>
          <a:prstGeom prst="rightArrow">
            <a:avLst>
              <a:gd name="adj1" fmla="val 33139"/>
              <a:gd name="adj2" fmla="val 620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211638" y="5013325"/>
            <a:ext cx="2014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chemeClr val="accent2"/>
                </a:solidFill>
              </a:rPr>
              <a:t>(información dada)</a:t>
            </a:r>
            <a:endParaRPr lang="es-ES" altLang="en-US" sz="1600" b="1">
              <a:solidFill>
                <a:schemeClr val="accent2"/>
              </a:solidFill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211638" y="5445125"/>
            <a:ext cx="1909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 </a:t>
            </a:r>
            <a:r>
              <a:rPr lang="es-MX" altLang="en-US" sz="1600" b="1">
                <a:solidFill>
                  <a:srgbClr val="009900"/>
                </a:solidFill>
              </a:rPr>
              <a:t>(sentido inferido)</a:t>
            </a:r>
            <a:endParaRPr lang="es-ES" altLang="en-US" sz="1600" b="1">
              <a:solidFill>
                <a:srgbClr val="009900"/>
              </a:solidFill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419475" y="5876925"/>
            <a:ext cx="4049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CC3300"/>
                </a:solidFill>
              </a:rPr>
              <a:t>(confrontación / evaluación intertextual)</a:t>
            </a:r>
            <a:endParaRPr lang="es-ES" altLang="en-US" sz="1600" b="1">
              <a:solidFill>
                <a:srgbClr val="CC3300"/>
              </a:solidFill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3924300" y="6308725"/>
            <a:ext cx="281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9966FF"/>
                </a:solidFill>
              </a:rPr>
              <a:t>(lo asimilado y proyectado)</a:t>
            </a:r>
            <a:endParaRPr lang="es-ES" altLang="en-US" sz="1600" b="1">
              <a:solidFill>
                <a:srgbClr val="9966FF"/>
              </a:solidFill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5508625" y="4581525"/>
            <a:ext cx="2716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(captación de señal física)</a:t>
            </a:r>
            <a:endParaRPr lang="es-ES" altLang="en-US" sz="1600" b="1"/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1331913" y="1700213"/>
            <a:ext cx="539750" cy="2447925"/>
          </a:xfrm>
          <a:prstGeom prst="rightArrow">
            <a:avLst>
              <a:gd name="adj1" fmla="val 31389"/>
              <a:gd name="adj2" fmla="val 655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8" name="AutoShape 38"/>
          <p:cNvSpPr>
            <a:spLocks noChangeArrowheads="1"/>
          </p:cNvSpPr>
          <p:nvPr/>
        </p:nvSpPr>
        <p:spPr bwMode="auto">
          <a:xfrm>
            <a:off x="3348038" y="1484313"/>
            <a:ext cx="215900" cy="792162"/>
          </a:xfrm>
          <a:prstGeom prst="rightArrow">
            <a:avLst>
              <a:gd name="adj1" fmla="val 43380"/>
              <a:gd name="adj2" fmla="val 453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3563938" y="1700213"/>
            <a:ext cx="782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global</a:t>
            </a:r>
            <a:endParaRPr lang="es-ES" altLang="en-US" sz="1600" b="1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3563938" y="1989138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parcial</a:t>
            </a:r>
            <a:endParaRPr lang="es-ES" altLang="en-US" sz="1600" b="1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4356100" y="1700213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/>
              <a:t>(skimming)</a:t>
            </a:r>
            <a:endParaRPr lang="es-ES" altLang="en-US" sz="1600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1835150" y="2708275"/>
            <a:ext cx="136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evaluación</a:t>
            </a:r>
            <a:endParaRPr lang="es-ES" altLang="en-US" b="1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1835150" y="3789363"/>
            <a:ext cx="234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corrección de estilo</a:t>
            </a:r>
            <a:endParaRPr lang="es-ES" altLang="en-US" b="1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4140200" y="933450"/>
            <a:ext cx="234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400" b="1">
                <a:solidFill>
                  <a:schemeClr val="accent2"/>
                </a:solidFill>
              </a:rPr>
              <a:t>Tipo de lectura</a:t>
            </a:r>
            <a:endParaRPr lang="es-ES" altLang="en-US" sz="2400" b="1">
              <a:solidFill>
                <a:schemeClr val="accent2"/>
              </a:solidFill>
            </a:endParaRP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5651500" y="1412875"/>
            <a:ext cx="163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[ágil, concreta]</a:t>
            </a:r>
            <a:endParaRPr lang="es-ES" altLang="en-US" sz="1600" b="1"/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5651500" y="1700213"/>
            <a:ext cx="247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[rápida, atenta, general]</a:t>
            </a:r>
            <a:endParaRPr lang="es-ES" altLang="en-US" sz="1600" b="1"/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5651500" y="1989138"/>
            <a:ext cx="2570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[rápida, atenta, salteada]</a:t>
            </a:r>
            <a:endParaRPr lang="es-ES" altLang="en-US" sz="1600" b="1"/>
          </a:p>
        </p:txBody>
      </p:sp>
      <p:sp>
        <p:nvSpPr>
          <p:cNvPr id="5170" name="AutoShape 50"/>
          <p:cNvSpPr>
            <a:spLocks noChangeArrowheads="1"/>
          </p:cNvSpPr>
          <p:nvPr/>
        </p:nvSpPr>
        <p:spPr bwMode="auto">
          <a:xfrm>
            <a:off x="3348038" y="2781300"/>
            <a:ext cx="215900" cy="215900"/>
          </a:xfrm>
          <a:prstGeom prst="rightArrow">
            <a:avLst>
              <a:gd name="adj1" fmla="val 44444"/>
              <a:gd name="adj2" fmla="val 427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3779838" y="2708275"/>
            <a:ext cx="614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total</a:t>
            </a:r>
            <a:endParaRPr lang="es-ES" altLang="en-US" sz="1600" b="1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5435600" y="2636838"/>
            <a:ext cx="28797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n-US" sz="1600"/>
              <a:t> </a:t>
            </a:r>
            <a:r>
              <a:rPr lang="es-MX" altLang="en-US" sz="1600" b="1"/>
              <a:t>[lenta, detallada, analítica, </a:t>
            </a:r>
          </a:p>
          <a:p>
            <a:r>
              <a:rPr lang="es-MX" altLang="en-US" sz="1600" b="1"/>
              <a:t>   en vaivén]</a:t>
            </a:r>
          </a:p>
        </p:txBody>
      </p:sp>
      <p:sp>
        <p:nvSpPr>
          <p:cNvPr id="5173" name="AutoShape 53"/>
          <p:cNvSpPr>
            <a:spLocks noChangeArrowheads="1"/>
          </p:cNvSpPr>
          <p:nvPr/>
        </p:nvSpPr>
        <p:spPr bwMode="auto">
          <a:xfrm>
            <a:off x="3348038" y="2349500"/>
            <a:ext cx="328612" cy="215900"/>
          </a:xfrm>
          <a:prstGeom prst="rightArrow">
            <a:avLst>
              <a:gd name="adj1" fmla="val 40657"/>
              <a:gd name="adj2" fmla="val 617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4284663" y="2708275"/>
            <a:ext cx="1120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/>
              <a:t>(intensive)</a:t>
            </a:r>
            <a:endParaRPr lang="es-ES" altLang="en-US" sz="1600"/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4356100" y="3213100"/>
            <a:ext cx="4600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>
                <a:solidFill>
                  <a:srgbClr val="CC3300"/>
                </a:solidFill>
              </a:rPr>
              <a:t>[igual al anterior + sintetizadora, confrontada,</a:t>
            </a:r>
          </a:p>
          <a:p>
            <a:r>
              <a:rPr lang="es-MX" altLang="en-US" sz="1600" b="1">
                <a:solidFill>
                  <a:srgbClr val="CC3300"/>
                </a:solidFill>
              </a:rPr>
              <a:t>aplicada (papel + lápiz), integradora]</a:t>
            </a:r>
            <a:endParaRPr lang="es-ES" altLang="en-US" sz="1600" b="1">
              <a:solidFill>
                <a:srgbClr val="CC3300"/>
              </a:solidFill>
            </a:endParaRPr>
          </a:p>
        </p:txBody>
      </p:sp>
      <p:sp>
        <p:nvSpPr>
          <p:cNvPr id="5176" name="AutoShape 56"/>
          <p:cNvSpPr>
            <a:spLocks noChangeArrowheads="1"/>
          </p:cNvSpPr>
          <p:nvPr/>
        </p:nvSpPr>
        <p:spPr bwMode="auto">
          <a:xfrm>
            <a:off x="4140200" y="3860800"/>
            <a:ext cx="217488" cy="287338"/>
          </a:xfrm>
          <a:prstGeom prst="rightArrow">
            <a:avLst>
              <a:gd name="adj1" fmla="val 41435"/>
              <a:gd name="adj2" fmla="val 404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4356100" y="3789363"/>
            <a:ext cx="614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total</a:t>
            </a:r>
            <a:endParaRPr lang="es-ES" altLang="en-US" sz="1600" b="1"/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4859338" y="3789363"/>
            <a:ext cx="421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1600" b="1"/>
              <a:t>[detallada en estructura-forma-contenido]</a:t>
            </a:r>
            <a:endParaRPr lang="es-ES" alt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4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4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4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4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4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4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4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 nodeType="clickPar">
                      <p:stCondLst>
                        <p:cond delay="indefinite"/>
                      </p:stCondLst>
                      <p:childTnLst>
                        <p:par>
                          <p:cTn id="3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/>
      <p:bldP spid="5126" grpId="0"/>
      <p:bldP spid="5127" grpId="0"/>
      <p:bldP spid="5128" grpId="0"/>
      <p:bldP spid="5130" grpId="0"/>
      <p:bldP spid="5131" grpId="0" build="allAtOnce"/>
      <p:bldP spid="5132" grpId="0" animBg="1"/>
      <p:bldP spid="5134" grpId="0"/>
      <p:bldP spid="5136" grpId="0"/>
      <p:bldP spid="5138" grpId="0"/>
      <p:bldP spid="5139" grpId="0"/>
      <p:bldP spid="5140" grpId="0"/>
      <p:bldP spid="5141" grpId="0"/>
      <p:bldP spid="5142" grpId="0"/>
      <p:bldP spid="5143" grpId="0"/>
      <p:bldP spid="5144" grpId="0" animBg="1"/>
      <p:bldP spid="5145" grpId="0"/>
      <p:bldP spid="5146" grpId="0"/>
      <p:bldP spid="5147" grpId="0"/>
      <p:bldP spid="5148" grpId="0"/>
      <p:bldP spid="5149" grpId="0"/>
      <p:bldP spid="5155" grpId="0" animBg="1"/>
      <p:bldP spid="5158" grpId="0" animBg="1"/>
      <p:bldP spid="5159" grpId="0"/>
      <p:bldP spid="5160" grpId="0"/>
      <p:bldP spid="5161" grpId="0"/>
      <p:bldP spid="5163" grpId="0"/>
      <p:bldP spid="5164" grpId="0"/>
      <p:bldP spid="5165" grpId="0"/>
      <p:bldP spid="5167" grpId="0"/>
      <p:bldP spid="5168" grpId="0"/>
      <p:bldP spid="5170" grpId="0" animBg="1"/>
      <p:bldP spid="5171" grpId="0"/>
      <p:bldP spid="5172" grpId="0"/>
      <p:bldP spid="5173" grpId="0" animBg="1"/>
      <p:bldP spid="5174" grpId="0"/>
      <p:bldP spid="5175" grpId="0"/>
      <p:bldP spid="5176" grpId="0" animBg="1"/>
      <p:bldP spid="5177" grpId="0"/>
      <p:bldP spid="5178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459</Words>
  <Application>Microsoft Office PowerPoint</Application>
  <PresentationFormat>Presentación en pantalla (4:3)</PresentationFormat>
  <Paragraphs>150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MS PGothic</vt:lpstr>
      <vt:lpstr>Arial</vt:lpstr>
      <vt:lpstr>Arial Black</vt:lpstr>
      <vt:lpstr>Calibri</vt:lpstr>
      <vt:lpstr>Georgia</vt:lpstr>
      <vt:lpstr>Times New Roman</vt:lpstr>
      <vt:lpstr>Verdana</vt:lpstr>
      <vt:lpstr>Wingdings</vt:lpstr>
      <vt:lpstr>Diseño predeterminado</vt:lpstr>
      <vt:lpstr>Tema de Office</vt:lpstr>
      <vt:lpstr>Leer [Visión semántico-comunicativa] Tito Oviedo1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familiar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familiar</dc:creator>
  <cp:lastModifiedBy>José David Zafra</cp:lastModifiedBy>
  <cp:revision>30</cp:revision>
  <dcterms:created xsi:type="dcterms:W3CDTF">2004-10-20T23:42:13Z</dcterms:created>
  <dcterms:modified xsi:type="dcterms:W3CDTF">2015-08-11T16:51:31Z</dcterms:modified>
</cp:coreProperties>
</file>