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5"/>
  </p:notesMasterIdLst>
  <p:handoutMasterIdLst>
    <p:handoutMasterId r:id="rId16"/>
  </p:handoutMasterIdLst>
  <p:sldIdLst>
    <p:sldId id="329" r:id="rId2"/>
    <p:sldId id="308" r:id="rId3"/>
    <p:sldId id="328" r:id="rId4"/>
    <p:sldId id="309" r:id="rId5"/>
    <p:sldId id="310" r:id="rId6"/>
    <p:sldId id="311" r:id="rId7"/>
    <p:sldId id="312" r:id="rId8"/>
    <p:sldId id="316" r:id="rId9"/>
    <p:sldId id="321" r:id="rId10"/>
    <p:sldId id="322" r:id="rId11"/>
    <p:sldId id="325" r:id="rId12"/>
    <p:sldId id="326" r:id="rId13"/>
    <p:sldId id="327" r:id="rId14"/>
  </p:sldIdLst>
  <p:sldSz cx="9144000" cy="6858000" type="screen4x3"/>
  <p:notesSz cx="7086600" cy="9428163"/>
  <p:defaultTextStyle>
    <a:defPPr>
      <a:defRPr lang="es-E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defRPr sz="19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defRPr sz="19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defRPr sz="19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defRPr sz="19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defRPr sz="19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00"/>
    <a:srgbClr val="FF9933"/>
    <a:srgbClr val="FFFF00"/>
    <a:srgbClr val="FF6600"/>
    <a:srgbClr val="3366FF"/>
    <a:srgbClr val="FF3300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76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55088"/>
            <a:ext cx="30702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955088"/>
            <a:ext cx="30702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E0767714-17E5-4411-95E4-4EDD14196B7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04164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57" tIns="47179" rIns="94357" bIns="47179" numCol="1" anchor="t" anchorCtr="0" compatLnSpc="1">
            <a:prstTxWarp prst="textNoShape">
              <a:avLst/>
            </a:prstTxWarp>
          </a:bodyPr>
          <a:lstStyle>
            <a:lvl1pPr defTabSz="9429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57" tIns="47179" rIns="94357" bIns="47179" numCol="1" anchor="t" anchorCtr="0" compatLnSpc="1">
            <a:prstTxWarp prst="textNoShape">
              <a:avLst/>
            </a:prstTxWarp>
          </a:bodyPr>
          <a:lstStyle>
            <a:lvl1pPr algn="r" defTabSz="9429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6438"/>
            <a:ext cx="4716463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78338"/>
            <a:ext cx="5670550" cy="424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57" tIns="47179" rIns="94357" bIns="471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30702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57" tIns="47179" rIns="94357" bIns="47179" numCol="1" anchor="b" anchorCtr="0" compatLnSpc="1">
            <a:prstTxWarp prst="textNoShape">
              <a:avLst/>
            </a:prstTxWarp>
          </a:bodyPr>
          <a:lstStyle>
            <a:lvl1pPr defTabSz="9429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955088"/>
            <a:ext cx="30702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57" tIns="47179" rIns="94357" bIns="47179" numCol="1" anchor="b" anchorCtr="0" compatLnSpc="1">
            <a:prstTxWarp prst="textNoShape">
              <a:avLst/>
            </a:prstTxWarp>
          </a:bodyPr>
          <a:lstStyle>
            <a:lvl1pPr algn="r" defTabSz="9429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1FC2E102-6DC3-46A3-BEB4-FE6395C3AAE2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35047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F3337-6D63-438B-B5B8-0885D705CAC1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954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1ACA2-E6A7-446F-9ED9-132F37489955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859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3AA16-7777-4F48-905B-8330A0B94880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01731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3FFEC-6A77-4CCE-BFC3-9A7CF464C4E1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834188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552A4-A93D-480D-9603-296883A21C02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5095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6A2B4-E4D9-418A-B049-01972AEBD28C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0953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0F560-0A4D-4C55-87DF-DA4E15D0D65B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972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0896A-2B69-44A4-AD36-B37748F7F46A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3306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669B4-182D-4D76-8168-1CA64CCB6889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0776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DC6AF-A28D-40FF-AE2B-E665D4A4E346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865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65592-CA2B-4BFD-A162-70C2D4D53CD6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6978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C8BD3-FEA6-45F0-B525-E327C96B686B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0632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s-CO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s-CO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F6372EE6-8995-421A-943B-524245B7FEC7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6000" t="1000" r="-1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/>
          </p:cNvSpPr>
          <p:nvPr/>
        </p:nvSpPr>
        <p:spPr bwMode="auto">
          <a:xfrm>
            <a:off x="1763713" y="404813"/>
            <a:ext cx="669607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eaLnBrk="1" hangingPunct="1">
              <a:lnSpc>
                <a:spcPct val="100000"/>
              </a:lnSpc>
              <a:buClrTx/>
              <a:buSzTx/>
              <a:buNone/>
            </a:pPr>
            <a:r>
              <a:rPr lang="es-ES" altLang="es-US" sz="2200" b="1" i="1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Modelo PERPET</a:t>
            </a:r>
            <a:r>
              <a:rPr lang="es-ES" altLang="es-US" sz="1800" b="1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altLang="es-US" sz="1800" b="1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altLang="es-US" sz="1300" dirty="0" err="1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Hoover</a:t>
            </a:r>
            <a:r>
              <a:rPr lang="es-ES" altLang="es-US" sz="130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Delgado</a:t>
            </a:r>
            <a:r>
              <a:rPr lang="es-ES" altLang="es-US" sz="80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107504" y="1484784"/>
            <a:ext cx="1656209" cy="4608041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s-ES" altLang="es-US" sz="120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Palabras Clave</a:t>
            </a:r>
          </a:p>
          <a:p>
            <a:pPr marL="0" indent="0" algn="just">
              <a:buNone/>
            </a:pPr>
            <a:r>
              <a:rPr lang="x-none" sz="9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Presentaciones</a:t>
            </a:r>
            <a:endParaRPr lang="en-GB" sz="900" dirty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x-none" sz="900" dirty="0" smtClean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Preparación</a:t>
            </a:r>
            <a:endParaRPr lang="es-CO" sz="900" dirty="0" smtClean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CO" sz="9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O" sz="900" dirty="0" smtClean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x-none" sz="900" dirty="0" smtClean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Estructura clásica</a:t>
            </a:r>
            <a:endParaRPr lang="es-CO" sz="900" dirty="0" smtClean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CO" sz="900" dirty="0" smtClean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x-none" sz="900" dirty="0" smtClean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Exordio</a:t>
            </a:r>
            <a:endParaRPr lang="es-CO" sz="900" dirty="0" smtClean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CO" sz="9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O" sz="900" dirty="0" smtClean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x-none" sz="900" dirty="0" smtClean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Narratio</a:t>
            </a:r>
            <a:endParaRPr lang="es-CO" sz="900" dirty="0" smtClean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CO" sz="9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O" sz="900" dirty="0" smtClean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x-none" sz="900" dirty="0" smtClean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Demostratio</a:t>
            </a:r>
            <a:endParaRPr lang="es-CO" sz="900" dirty="0" smtClean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CO" sz="9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O" sz="900" dirty="0" smtClean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x-none" sz="900" dirty="0" smtClean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Epílogo</a:t>
            </a:r>
            <a:endParaRPr lang="en-GB" sz="900" dirty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x-none" sz="900" dirty="0" smtClean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Energía</a:t>
            </a:r>
            <a:endParaRPr lang="es-CO" sz="900" dirty="0" smtClean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CO" sz="9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O" sz="900" dirty="0" smtClean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x-none" sz="900" dirty="0" smtClean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Contacto visual</a:t>
            </a:r>
            <a:endParaRPr lang="es-CO" sz="900" dirty="0" smtClean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CO" sz="9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O" sz="900" dirty="0" smtClean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x-none" sz="900" dirty="0" smtClean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Contacto </a:t>
            </a:r>
            <a:r>
              <a:rPr lang="x-none" sz="9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gestual</a:t>
            </a:r>
          </a:p>
          <a:p>
            <a:pPr marL="0" indent="0" algn="just">
              <a:buNone/>
            </a:pPr>
            <a:r>
              <a:rPr lang="x-none" sz="9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Manejo del publico</a:t>
            </a:r>
          </a:p>
          <a:p>
            <a:pPr marL="0" indent="0" algn="just">
              <a:buNone/>
            </a:pPr>
            <a:r>
              <a:rPr lang="x-none" sz="9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Manejo del espacio</a:t>
            </a:r>
          </a:p>
          <a:p>
            <a:pPr marL="0" indent="0" algn="just">
              <a:buNone/>
            </a:pPr>
            <a:r>
              <a:rPr lang="x-none" sz="9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Técnica </a:t>
            </a:r>
          </a:p>
          <a:p>
            <a:pPr marL="0" indent="0" eaLnBrk="1" hangingPunct="1">
              <a:buClrTx/>
            </a:pPr>
            <a:endParaRPr lang="es-ES" altLang="es-US" sz="10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s-ES" altLang="es-US" sz="10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Marcador de texto 5"/>
          <p:cNvSpPr txBox="1">
            <a:spLocks/>
          </p:cNvSpPr>
          <p:nvPr/>
        </p:nvSpPr>
        <p:spPr>
          <a:xfrm>
            <a:off x="2051720" y="2996952"/>
            <a:ext cx="6552729" cy="23042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altLang="es-US" sz="2000" b="1" i="1" dirty="0" smtClean="0">
                <a:solidFill>
                  <a:srgbClr val="161616"/>
                </a:solidFill>
                <a:effectLst/>
                <a:latin typeface="Georgia" panose="02040502050405020303" pitchFamily="18" charset="0"/>
              </a:rPr>
              <a:t>Descripción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s-ES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objetivo </a:t>
            </a:r>
            <a:r>
              <a:rPr lang="x-non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s-ES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este documento es </a:t>
            </a:r>
            <a:r>
              <a:rPr lang="x-non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brindar una guía </a:t>
            </a:r>
            <a:r>
              <a:rPr lang="es-ES_tradnl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completa </a:t>
            </a:r>
            <a:r>
              <a:rPr lang="x-non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lograr una presentación </a:t>
            </a:r>
            <a:r>
              <a:rPr lang="es-ES_tradnl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oral </a:t>
            </a:r>
            <a:r>
              <a:rPr lang="x-non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efectiva. </a:t>
            </a:r>
            <a:r>
              <a:rPr lang="es-ES_tradnl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x-non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medio del modelo PERPET</a:t>
            </a:r>
            <a:r>
              <a:rPr lang="es-ES_tradnl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x-non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ofrece al estudiante diversas estrategias</a:t>
            </a:r>
            <a:r>
              <a:rPr lang="es-ES_tradnl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−de estructura, lenguajes no verbales, aspectos técnicos− </a:t>
            </a:r>
            <a:r>
              <a:rPr lang="x-non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</a:t>
            </a:r>
            <a:r>
              <a:rPr lang="es-ES_tradnl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comprender la importancia de los lenguajes de la oralidad y </a:t>
            </a:r>
            <a:r>
              <a:rPr lang="x-non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mejorar sus </a:t>
            </a:r>
            <a:r>
              <a:rPr lang="es-ES_tradnl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puestas en escena</a:t>
            </a:r>
            <a:r>
              <a:rPr lang="x-non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algn="just"/>
            <a:endParaRPr lang="es-ES" altLang="es-US" sz="1000" dirty="0" smtClean="0">
              <a:solidFill>
                <a:srgbClr val="161616"/>
              </a:solidFill>
              <a:effectLst/>
            </a:endParaRPr>
          </a:p>
        </p:txBody>
      </p:sp>
      <p:sp>
        <p:nvSpPr>
          <p:cNvPr id="7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971600" y="6237312"/>
            <a:ext cx="7632848" cy="504801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work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licensed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under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Creative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Commons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Attribution-NonCommercial-NoDerivatives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4.0 International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. To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view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a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copy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of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,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visit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http://creativecommons.org/licenses/by-nc-nd/4.0/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or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send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a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letter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to Creative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Commons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, PO Box 1866, Mountain View, CA 94042, USA.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883750" y="1262644"/>
            <a:ext cx="4572000" cy="7940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/>
            <a:r>
              <a:rPr lang="es-MX" altLang="es-US" sz="1200" b="0" dirty="0" smtClean="0">
                <a:solidFill>
                  <a:srgbClr val="16161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Editor </a:t>
            </a:r>
            <a:r>
              <a:rPr lang="es-ES" altLang="es-US" sz="1200" b="0" dirty="0" smtClean="0">
                <a:solidFill>
                  <a:srgbClr val="16161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Rodríguez Calle</a:t>
            </a:r>
            <a:r>
              <a:rPr lang="es-ES" altLang="es-US" sz="600" b="0" dirty="0" smtClean="0">
                <a:solidFill>
                  <a:srgbClr val="16161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Fecha de publicación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Junio de 2015</a:t>
            </a:r>
            <a:endParaRPr lang="es-ES" altLang="es-US" sz="1200" b="0" i="1" dirty="0">
              <a:solidFill>
                <a:srgbClr val="16161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006975" y="569271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1Hoover Delgado: Universidad </a:t>
            </a:r>
            <a:r>
              <a:rPr lang="es-US" sz="10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Icesi</a:t>
            </a:r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Cali.  hdelgado@icesi.edu.co</a:t>
            </a:r>
          </a:p>
          <a:p>
            <a:pPr algn="r"/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2James Rodríguez: Universidad </a:t>
            </a:r>
            <a:r>
              <a:rPr lang="es-US" sz="10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Icesi</a:t>
            </a:r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Cali.  jamesroca@gmail.com</a:t>
            </a:r>
            <a:endParaRPr lang="es-US" sz="1000" dirty="0">
              <a:solidFill>
                <a:schemeClr val="accent4">
                  <a:lumMod val="1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07" y="4519390"/>
            <a:ext cx="1393574" cy="49378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50" y="3862996"/>
            <a:ext cx="1045311" cy="584386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07504" y="5031467"/>
            <a:ext cx="136815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Dependencia </a:t>
            </a: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académica:</a:t>
            </a: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Escuela de Ciencias </a:t>
            </a: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 Educación</a:t>
            </a:r>
          </a:p>
          <a:p>
            <a:endParaRPr lang="es-US" sz="900" dirty="0">
              <a:solidFill>
                <a:schemeClr val="accent4">
                  <a:lumMod val="1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US" sz="900" dirty="0" smtClean="0">
                <a:solidFill>
                  <a:schemeClr val="accent4">
                    <a:lumMod val="1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Departamento de</a:t>
            </a:r>
            <a:endParaRPr lang="es-US" sz="900" dirty="0">
              <a:solidFill>
                <a:schemeClr val="accent4">
                  <a:lumMod val="1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Lenguaje</a:t>
            </a:r>
          </a:p>
        </p:txBody>
      </p:sp>
    </p:spTree>
    <p:extLst>
      <p:ext uri="{BB962C8B-B14F-4D97-AF65-F5344CB8AC3E}">
        <p14:creationId xmlns:p14="http://schemas.microsoft.com/office/powerpoint/2010/main" val="86943798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23850" y="2349500"/>
            <a:ext cx="882015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 i="1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 sz="32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539750" y="3427413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kumimoji="1" lang="es-CO" altLang="es-CO" sz="2400" b="1">
                <a:effectLst/>
                <a:latin typeface="Arial" panose="020B0604020202020204" pitchFamily="34" charset="0"/>
              </a:rPr>
              <a:t>	</a:t>
            </a:r>
            <a:endParaRPr kumimoji="1" lang="es-ES_tradnl" altLang="es-CO" sz="2000" b="1" i="1">
              <a:solidFill>
                <a:srgbClr val="FFCC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1692275" y="1196975"/>
            <a:ext cx="633571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ES_tradnl" altLang="es-CO" sz="3600">
                <a:solidFill>
                  <a:srgbClr val="FF3300"/>
                </a:solidFill>
                <a:effectLst/>
                <a:latin typeface="Arial" panose="020B0604020202020204" pitchFamily="34" charset="0"/>
              </a:rPr>
              <a:t>E</a:t>
            </a:r>
            <a:r>
              <a:rPr lang="es-ES_tradnl" altLang="es-CO" sz="3600">
                <a:effectLst/>
                <a:latin typeface="Arial" panose="020B0604020202020204" pitchFamily="34" charset="0"/>
              </a:rPr>
              <a:t>nergía</a:t>
            </a:r>
            <a:endParaRPr lang="es-ES" altLang="es-CO" sz="3600">
              <a:effectLst/>
              <a:latin typeface="Arial" panose="020B0604020202020204" pitchFamily="34" charset="0"/>
            </a:endParaRPr>
          </a:p>
        </p:txBody>
      </p: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1403350" y="1844675"/>
            <a:ext cx="7056438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ES_tradnl" altLang="es-CO" b="1">
                <a:effectLst/>
                <a:latin typeface="Arial" panose="020B0604020202020204" pitchFamily="34" charset="0"/>
              </a:rPr>
              <a:t>El contacto gestual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s-ES_tradnl" altLang="es-CO" b="1">
              <a:effectLst/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AutoNum type="arabicPeriod"/>
            </a:pPr>
            <a:r>
              <a:rPr lang="es-ES_tradnl" altLang="es-CO" sz="2800" b="1">
                <a:effectLst/>
                <a:latin typeface="Arial" panose="020B0604020202020204" pitchFamily="34" charset="0"/>
              </a:rPr>
              <a:t>La importancia del contacto gestual.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AutoNum type="arabicPeriod"/>
            </a:pPr>
            <a:r>
              <a:rPr lang="es-ES_tradnl" altLang="es-CO" sz="2800" b="1">
                <a:effectLst/>
                <a:latin typeface="Arial" panose="020B0604020202020204" pitchFamily="34" charset="0"/>
              </a:rPr>
              <a:t>Los gestos de énfasis: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s-ES_tradnl" altLang="es-CO" sz="2800" b="1">
                <a:effectLst/>
                <a:latin typeface="Arial" panose="020B0604020202020204" pitchFamily="34" charset="0"/>
              </a:rPr>
              <a:t>	a. El Asentimiento.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s-ES_tradnl" altLang="es-CO" sz="2800" b="1">
                <a:effectLst/>
                <a:latin typeface="Arial" panose="020B0604020202020204" pitchFamily="34" charset="0"/>
              </a:rPr>
              <a:t>	b. Los Deícticos.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s-ES_tradnl" altLang="es-CO" sz="2800" b="1">
                <a:effectLst/>
                <a:latin typeface="Arial" panose="020B0604020202020204" pitchFamily="34" charset="0"/>
              </a:rPr>
              <a:t>	c. El Triple Gesto Básico.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s-ES_tradnl" altLang="es-CO" sz="2800" b="1">
                <a:effectLst/>
                <a:latin typeface="Arial" panose="020B0604020202020204" pitchFamily="34" charset="0"/>
              </a:rPr>
              <a:t>	d. Los Ilustradores de subrayado.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ES_tradnl" altLang="es-CO" sz="2200" b="1">
                <a:solidFill>
                  <a:srgbClr val="FFCC00"/>
                </a:solidFill>
                <a:effectLst/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11270" name="WordArt 2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280400" cy="719137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Comprensión y práctica de las PE</a:t>
            </a:r>
            <a:endParaRPr lang="en-GB" sz="3600" kern="10">
              <a:solidFill>
                <a:srgbClr val="FF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4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4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323850" y="2349500"/>
            <a:ext cx="882015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 i="1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 sz="32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91" name="Rectangle 8"/>
          <p:cNvSpPr>
            <a:spLocks noChangeArrowheads="1"/>
          </p:cNvSpPr>
          <p:nvPr/>
        </p:nvSpPr>
        <p:spPr bwMode="auto">
          <a:xfrm>
            <a:off x="539750" y="3427413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kumimoji="1" lang="es-CO" altLang="es-CO" sz="2400" b="1">
                <a:effectLst/>
                <a:latin typeface="Arial" panose="020B0604020202020204" pitchFamily="34" charset="0"/>
              </a:rPr>
              <a:t>	</a:t>
            </a:r>
            <a:endParaRPr kumimoji="1" lang="es-ES_tradnl" altLang="es-CO" sz="2000" b="1" i="1">
              <a:solidFill>
                <a:srgbClr val="FFCC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1692275" y="1196975"/>
            <a:ext cx="633571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ES_tradnl" altLang="es-CO" sz="3600">
                <a:solidFill>
                  <a:srgbClr val="FF3300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s-ES_tradnl" altLang="es-CO" sz="3600">
                <a:effectLst/>
                <a:latin typeface="Arial" panose="020B0604020202020204" pitchFamily="34" charset="0"/>
              </a:rPr>
              <a:t>úblico</a:t>
            </a:r>
            <a:endParaRPr lang="es-ES" altLang="es-CO" sz="3600">
              <a:effectLst/>
              <a:latin typeface="Arial" panose="020B0604020202020204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476375" y="1844675"/>
            <a:ext cx="7416800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s-ES_tradnl" altLang="es-CO" sz="3200" b="1" dirty="0" smtClean="0">
              <a:solidFill>
                <a:srgbClr val="FFCC00"/>
              </a:solidFill>
              <a:effectLst/>
              <a:latin typeface="Arial" charset="0"/>
            </a:endParaRPr>
          </a:p>
          <a:p>
            <a:pPr marL="514350" indent="-514350" eaLnBrk="1" hangingPunct="1">
              <a:spcBef>
                <a:spcPct val="50000"/>
              </a:spcBef>
              <a:buClrTx/>
              <a:buFont typeface="+mj-lt"/>
              <a:buAutoNum type="arabicPeriod"/>
              <a:defRPr/>
            </a:pPr>
            <a:r>
              <a:rPr lang="es-ES_tradnl" altLang="es-CO" sz="2800" b="1" dirty="0" smtClean="0">
                <a:effectLst/>
                <a:latin typeface="Arial" charset="0"/>
              </a:rPr>
              <a:t>¿A quién se habla?</a:t>
            </a:r>
          </a:p>
          <a:p>
            <a:pPr marL="514350" indent="-514350" eaLnBrk="1" hangingPunct="1">
              <a:spcBef>
                <a:spcPct val="50000"/>
              </a:spcBef>
              <a:buClrTx/>
              <a:buFont typeface="+mj-lt"/>
              <a:buAutoNum type="arabicPeriod"/>
              <a:defRPr/>
            </a:pPr>
            <a:r>
              <a:rPr lang="es-ES_tradnl" altLang="es-CO" sz="2800" b="1" dirty="0" smtClean="0">
                <a:effectLst/>
                <a:latin typeface="Arial" charset="0"/>
              </a:rPr>
              <a:t>¿Quiénes conforman el auditorio?</a:t>
            </a:r>
          </a:p>
          <a:p>
            <a:pPr marL="514350" indent="-514350" eaLnBrk="1" hangingPunct="1">
              <a:spcBef>
                <a:spcPct val="50000"/>
              </a:spcBef>
              <a:buClrTx/>
              <a:buFont typeface="+mj-lt"/>
              <a:buAutoNum type="arabicPeriod"/>
              <a:defRPr/>
            </a:pPr>
            <a:r>
              <a:rPr lang="es-ES_tradnl" altLang="es-CO" sz="2800" b="1" dirty="0" smtClean="0">
                <a:effectLst/>
                <a:latin typeface="Arial" charset="0"/>
              </a:rPr>
              <a:t>Los primeros cinco minutos.</a:t>
            </a:r>
          </a:p>
          <a:p>
            <a:pPr marL="514350" indent="-514350" eaLnBrk="1" hangingPunct="1">
              <a:spcBef>
                <a:spcPct val="50000"/>
              </a:spcBef>
              <a:buClrTx/>
              <a:buFont typeface="+mj-lt"/>
              <a:buAutoNum type="arabicPeriod"/>
              <a:defRPr/>
            </a:pPr>
            <a:r>
              <a:rPr lang="es-ES_tradnl" altLang="es-CO" sz="2800" b="1" dirty="0" smtClean="0">
                <a:effectLst/>
                <a:latin typeface="Arial" charset="0"/>
              </a:rPr>
              <a:t>Los agujeros negros.</a:t>
            </a:r>
          </a:p>
          <a:p>
            <a:pPr marL="514350" indent="-514350" eaLnBrk="1" hangingPunct="1">
              <a:spcBef>
                <a:spcPct val="50000"/>
              </a:spcBef>
              <a:buClrTx/>
              <a:buFont typeface="+mj-lt"/>
              <a:buAutoNum type="arabicPeriod"/>
              <a:defRPr/>
            </a:pPr>
            <a:r>
              <a:rPr lang="es-ES_tradnl" altLang="es-CO" sz="2800" b="1" dirty="0" smtClean="0">
                <a:effectLst/>
                <a:latin typeface="Arial" charset="0"/>
              </a:rPr>
              <a:t>Las preparación de las preguntas.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AutoNum type="arabicPeriod"/>
              <a:defRPr/>
            </a:pPr>
            <a:endParaRPr lang="es-ES_tradnl" altLang="es-CO" sz="2800" b="1" dirty="0" smtClean="0">
              <a:solidFill>
                <a:srgbClr val="FFCC00"/>
              </a:solidFill>
              <a:effectLst/>
              <a:latin typeface="Arial" charset="0"/>
            </a:endParaRPr>
          </a:p>
        </p:txBody>
      </p:sp>
      <p:sp>
        <p:nvSpPr>
          <p:cNvPr id="12294" name="WordArt 2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280400" cy="719137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Comprensión y práctica de las PE</a:t>
            </a:r>
            <a:endParaRPr lang="en-GB" sz="3600" kern="10">
              <a:solidFill>
                <a:srgbClr val="FF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323850" y="2349500"/>
            <a:ext cx="882015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 i="1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 sz="32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539750" y="3427413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kumimoji="1" lang="es-CO" altLang="es-CO" sz="2400" b="1">
                <a:effectLst/>
                <a:latin typeface="Arial" panose="020B0604020202020204" pitchFamily="34" charset="0"/>
              </a:rPr>
              <a:t>	</a:t>
            </a:r>
            <a:endParaRPr kumimoji="1" lang="es-ES_tradnl" altLang="es-CO" sz="2000" b="1" i="1">
              <a:solidFill>
                <a:srgbClr val="FFCC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692275" y="1196975"/>
            <a:ext cx="633571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ES_tradnl" altLang="es-CO" sz="3600">
                <a:solidFill>
                  <a:srgbClr val="FF3300"/>
                </a:solidFill>
                <a:effectLst/>
                <a:latin typeface="Arial" panose="020B0604020202020204" pitchFamily="34" charset="0"/>
              </a:rPr>
              <a:t>E</a:t>
            </a:r>
            <a:r>
              <a:rPr lang="es-ES_tradnl" altLang="es-CO" sz="3600">
                <a:effectLst/>
                <a:latin typeface="Arial" panose="020B0604020202020204" pitchFamily="34" charset="0"/>
              </a:rPr>
              <a:t>spacio</a:t>
            </a:r>
            <a:endParaRPr lang="es-ES" altLang="es-CO" sz="3600">
              <a:effectLst/>
              <a:latin typeface="Arial" panose="020B0604020202020204" pitchFamily="34" charset="0"/>
            </a:endParaRPr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1476375" y="1628775"/>
            <a:ext cx="7416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s-ES_tradnl" altLang="es-CO" sz="1800" b="1" dirty="0" smtClean="0">
              <a:solidFill>
                <a:srgbClr val="FFCC00"/>
              </a:solidFill>
              <a:effectLst/>
              <a:latin typeface="Arial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es-ES_tradnl" altLang="es-CO" sz="2800" b="1" dirty="0" smtClean="0">
                <a:effectLst/>
                <a:latin typeface="Arial" charset="0"/>
              </a:rPr>
              <a:t>Los tipos de Espacios: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es-ES_tradnl" altLang="es-CO" sz="2800" b="1" dirty="0" smtClean="0">
                <a:effectLst/>
                <a:latin typeface="Arial" charset="0"/>
              </a:rPr>
              <a:t>A la Italiana: clásico y con calles.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es-ES_tradnl" altLang="es-CO" sz="2800" b="1" dirty="0" smtClean="0">
                <a:effectLst/>
                <a:latin typeface="Arial" charset="0"/>
              </a:rPr>
              <a:t>En U.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es-ES_tradnl" altLang="es-CO" sz="2800" b="1" dirty="0" smtClean="0">
                <a:effectLst/>
                <a:latin typeface="Arial" charset="0"/>
              </a:rPr>
              <a:t>En Círculo.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es-ES_tradnl" altLang="es-CO" sz="2800" b="1" dirty="0" smtClean="0">
                <a:effectLst/>
                <a:latin typeface="Arial" charset="0"/>
              </a:rPr>
              <a:t>En Espina de Pescado.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es-ES_tradnl" altLang="es-CO" sz="2800" b="1" dirty="0" smtClean="0">
                <a:effectLst/>
                <a:latin typeface="Arial" charset="0"/>
              </a:rPr>
              <a:t>En Anfiteatro.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es-ES_tradnl" altLang="es-CO" sz="2800" b="1" dirty="0" smtClean="0">
                <a:effectLst/>
                <a:latin typeface="Arial" charset="0"/>
              </a:rPr>
              <a:t>La Mesa de Trabajo.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s-ES_tradnl" altLang="es-CO" sz="2400" b="1" dirty="0" smtClean="0">
              <a:solidFill>
                <a:srgbClr val="FFCC00"/>
              </a:solidFill>
              <a:effectLst/>
              <a:latin typeface="Arial" charset="0"/>
            </a:endParaRPr>
          </a:p>
        </p:txBody>
      </p:sp>
      <p:sp>
        <p:nvSpPr>
          <p:cNvPr id="13318" name="WordArt 2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280400" cy="719137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Comprensión y práctica de las PE</a:t>
            </a:r>
            <a:endParaRPr lang="en-GB" sz="3600" kern="10">
              <a:solidFill>
                <a:srgbClr val="FF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9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9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9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9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9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9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323850" y="2349500"/>
            <a:ext cx="882015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 i="1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 sz="32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539750" y="3427413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kumimoji="1" lang="es-CO" altLang="es-CO" sz="2400" b="1">
                <a:effectLst/>
                <a:latin typeface="Arial" panose="020B0604020202020204" pitchFamily="34" charset="0"/>
              </a:rPr>
              <a:t>	</a:t>
            </a:r>
            <a:endParaRPr kumimoji="1" lang="es-ES_tradnl" altLang="es-CO" sz="2000" b="1" i="1">
              <a:solidFill>
                <a:srgbClr val="FFCC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1692275" y="1196975"/>
            <a:ext cx="633571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ES_tradnl" altLang="es-CO" sz="3600">
                <a:solidFill>
                  <a:srgbClr val="FF3300"/>
                </a:solidFill>
                <a:effectLst/>
                <a:latin typeface="Arial" panose="020B0604020202020204" pitchFamily="34" charset="0"/>
              </a:rPr>
              <a:t>T</a:t>
            </a:r>
            <a:r>
              <a:rPr lang="es-ES_tradnl" altLang="es-CO" sz="3600">
                <a:effectLst/>
                <a:latin typeface="Arial" panose="020B0604020202020204" pitchFamily="34" charset="0"/>
              </a:rPr>
              <a:t>écnica</a:t>
            </a:r>
            <a:endParaRPr lang="es-ES" altLang="es-CO" sz="3600">
              <a:effectLst/>
              <a:latin typeface="Arial" panose="020B0604020202020204" pitchFamily="34" charset="0"/>
            </a:endParaRPr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1331913" y="1989138"/>
            <a:ext cx="741680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s-ES_tradnl" altLang="es-CO" sz="2800" b="1">
              <a:effectLst/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Font typeface="Wingdings" panose="05000000000000000000" pitchFamily="2" charset="2"/>
              <a:buAutoNum type="arabicPeriod"/>
            </a:pPr>
            <a:r>
              <a:rPr lang="es-ES_tradnl" altLang="es-CO" sz="2800" b="1">
                <a:effectLst/>
                <a:latin typeface="Arial" panose="020B0604020202020204" pitchFamily="34" charset="0"/>
              </a:rPr>
              <a:t>Respiración</a:t>
            </a:r>
          </a:p>
          <a:p>
            <a:pPr eaLnBrk="1" hangingPunct="1">
              <a:spcBef>
                <a:spcPct val="50000"/>
              </a:spcBef>
              <a:buClrTx/>
              <a:buFont typeface="Wingdings" panose="05000000000000000000" pitchFamily="2" charset="2"/>
              <a:buAutoNum type="arabicPeriod"/>
            </a:pPr>
            <a:r>
              <a:rPr lang="es-ES_tradnl" altLang="es-CO" sz="2800" b="1">
                <a:effectLst/>
                <a:latin typeface="Arial" panose="020B0604020202020204" pitchFamily="34" charset="0"/>
              </a:rPr>
              <a:t>Resonancia</a:t>
            </a:r>
          </a:p>
          <a:p>
            <a:pPr eaLnBrk="1" hangingPunct="1">
              <a:spcBef>
                <a:spcPct val="50000"/>
              </a:spcBef>
              <a:buClrTx/>
              <a:buFont typeface="Wingdings" panose="05000000000000000000" pitchFamily="2" charset="2"/>
              <a:buAutoNum type="arabicPeriod"/>
            </a:pPr>
            <a:r>
              <a:rPr lang="es-ES_tradnl" altLang="es-CO" sz="2800" b="1">
                <a:effectLst/>
                <a:latin typeface="Arial" panose="020B0604020202020204" pitchFamily="34" charset="0"/>
              </a:rPr>
              <a:t>Articulación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s-ES_tradnl" altLang="es-CO" sz="2400" b="1">
              <a:solidFill>
                <a:srgbClr val="FFCC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42" name="WordArt 2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280400" cy="719137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Comprensión y práctica de las PE</a:t>
            </a:r>
            <a:endParaRPr lang="en-GB" sz="3600" kern="10">
              <a:solidFill>
                <a:srgbClr val="FF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323850" y="2349500"/>
            <a:ext cx="882015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 i="1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 sz="32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55650" y="4721225"/>
            <a:ext cx="77041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kumimoji="1" lang="es-ES_tradnl" altLang="es-CO" sz="2800" b="1" dirty="0" smtClean="0">
                <a:latin typeface="Arial" charset="0"/>
              </a:rPr>
              <a:t>Universidad Icesi</a:t>
            </a:r>
          </a:p>
          <a:p>
            <a:pPr algn="ctr" eaLnBrk="1" hangingPunct="1">
              <a:defRPr/>
            </a:pPr>
            <a:r>
              <a:rPr kumimoji="1" lang="es-ES_tradnl" altLang="es-CO" sz="2800" b="1" dirty="0" smtClean="0">
                <a:latin typeface="Arial" charset="0"/>
              </a:rPr>
              <a:t>2014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476375" y="2516188"/>
            <a:ext cx="63357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_tradnl" altLang="es-CO" sz="3600" b="1" dirty="0" smtClean="0">
                <a:latin typeface="Arial" charset="0"/>
              </a:rPr>
              <a:t>Material preparado por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_tradnl" altLang="es-CO" sz="3600" b="1" dirty="0" smtClean="0">
                <a:latin typeface="Arial" charset="0"/>
              </a:rPr>
              <a:t>Hoover Delgado</a:t>
            </a:r>
            <a:endParaRPr lang="es-ES" altLang="es-CO" sz="3600" b="1" dirty="0" smtClean="0">
              <a:latin typeface="Arial" charset="0"/>
            </a:endParaRPr>
          </a:p>
        </p:txBody>
      </p:sp>
      <p:sp>
        <p:nvSpPr>
          <p:cNvPr id="3077" name="WordArt 2"/>
          <p:cNvSpPr>
            <a:spLocks noChangeArrowheads="1" noChangeShapeType="1" noTextEdit="1"/>
          </p:cNvSpPr>
          <p:nvPr/>
        </p:nvSpPr>
        <p:spPr bwMode="auto">
          <a:xfrm>
            <a:off x="755650" y="333375"/>
            <a:ext cx="7416800" cy="1439863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Comprensión y práctica de las</a:t>
            </a:r>
          </a:p>
          <a:p>
            <a:pPr algn="ctr"/>
            <a:r>
              <a:rPr lang="es-ES" sz="3600" kern="1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Presentaciones Efectivas</a:t>
            </a:r>
            <a:endParaRPr lang="en-GB" sz="3600" kern="1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323850" y="2349500"/>
            <a:ext cx="882015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 i="1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 sz="32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971550" y="1843088"/>
            <a:ext cx="7704138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kumimoji="1" lang="es-ES_tradnl" altLang="es-CO" sz="3200" dirty="0" smtClean="0">
                <a:effectLst/>
                <a:latin typeface="Arial" charset="0"/>
              </a:rPr>
              <a:t>Estructura Clásica</a:t>
            </a:r>
          </a:p>
          <a:p>
            <a:pPr eaLnBrk="1" hangingPunct="1">
              <a:defRPr/>
            </a:pPr>
            <a:endParaRPr kumimoji="1" lang="es-ES_tradnl" altLang="es-CO" sz="3200" dirty="0" smtClean="0">
              <a:effectLst/>
              <a:latin typeface="Arial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Exordio</a:t>
            </a: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err="1" smtClean="0">
                <a:effectLst/>
                <a:latin typeface="Arial" charset="0"/>
              </a:rPr>
              <a:t>Narratio</a:t>
            </a:r>
            <a:endParaRPr kumimoji="1" lang="es-ES_tradnl" altLang="es-CO" sz="2800" b="1" dirty="0" smtClean="0">
              <a:effectLst/>
              <a:latin typeface="Arial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err="1" smtClean="0">
                <a:effectLst/>
                <a:latin typeface="Arial" charset="0"/>
              </a:rPr>
              <a:t>Demostratio</a:t>
            </a:r>
            <a:endParaRPr kumimoji="1" lang="es-ES_tradnl" altLang="es-CO" sz="2800" b="1" dirty="0" smtClean="0">
              <a:effectLst/>
              <a:latin typeface="Arial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Epílogo</a:t>
            </a:r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1692275" y="1196975"/>
            <a:ext cx="633571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ES_tradnl" altLang="es-CO" sz="3600">
                <a:solidFill>
                  <a:srgbClr val="FF3300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s-ES_tradnl" altLang="es-CO" sz="3600">
                <a:effectLst/>
                <a:latin typeface="Arial" panose="020B0604020202020204" pitchFamily="34" charset="0"/>
              </a:rPr>
              <a:t>reparación</a:t>
            </a:r>
            <a:endParaRPr lang="es-ES" altLang="es-CO" sz="3600">
              <a:effectLst/>
              <a:latin typeface="Arial" panose="020B0604020202020204" pitchFamily="34" charset="0"/>
            </a:endParaRPr>
          </a:p>
        </p:txBody>
      </p:sp>
      <p:sp>
        <p:nvSpPr>
          <p:cNvPr id="4101" name="WordArt 2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280400" cy="719137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Comprensión y práctica de las PE</a:t>
            </a:r>
            <a:endParaRPr lang="en-GB" sz="3600" kern="10">
              <a:solidFill>
                <a:srgbClr val="FF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0" name="Rectangle 8"/>
          <p:cNvSpPr>
            <a:spLocks noChangeArrowheads="1"/>
          </p:cNvSpPr>
          <p:nvPr/>
        </p:nvSpPr>
        <p:spPr bwMode="auto">
          <a:xfrm>
            <a:off x="539750" y="1697038"/>
            <a:ext cx="8604250" cy="468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Exordio</a:t>
            </a:r>
          </a:p>
          <a:p>
            <a:pPr algn="ctr" eaLnBrk="1" hangingPunct="1">
              <a:defRPr/>
            </a:pPr>
            <a:endParaRPr kumimoji="1" lang="es-ES_tradnl" altLang="es-CO" sz="2800" b="1" dirty="0" smtClean="0">
              <a:effectLst/>
              <a:latin typeface="Arial" charset="0"/>
            </a:endParaRPr>
          </a:p>
          <a:p>
            <a:pPr marL="457200" indent="-457200" eaLnBrk="1" hangingPunct="1"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Saludo y Presentación personal.</a:t>
            </a:r>
          </a:p>
          <a:p>
            <a:pPr marL="457200" indent="-457200" eaLnBrk="1" hangingPunct="1"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Presentación del tema.</a:t>
            </a:r>
          </a:p>
          <a:p>
            <a:pPr marL="457200" indent="-457200" eaLnBrk="1" hangingPunct="1"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Exordio o </a:t>
            </a:r>
            <a:r>
              <a:rPr kumimoji="1" lang="es-ES_tradnl" altLang="es-CO" sz="2800" b="1" i="1" dirty="0" smtClean="0">
                <a:effectLst/>
                <a:latin typeface="Arial" charset="0"/>
              </a:rPr>
              <a:t>Gancho:</a:t>
            </a:r>
          </a:p>
          <a:p>
            <a:pPr eaLnBrk="1" hangingPunct="1">
              <a:defRPr/>
            </a:pPr>
            <a:r>
              <a:rPr kumimoji="1" lang="es-ES_tradnl" altLang="es-CO" sz="2800" b="1" i="1" dirty="0" smtClean="0">
                <a:effectLst/>
                <a:latin typeface="Arial" charset="0"/>
              </a:rPr>
              <a:t>	-</a:t>
            </a:r>
            <a:r>
              <a:rPr kumimoji="1" lang="es-ES_tradnl" altLang="es-CO" sz="2800" b="1" dirty="0" smtClean="0">
                <a:effectLst/>
                <a:latin typeface="Arial" charset="0"/>
              </a:rPr>
              <a:t>Pregunta abierta.</a:t>
            </a:r>
          </a:p>
          <a:p>
            <a:pPr eaLnBrk="1" hangingPunct="1"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	-Invitación.</a:t>
            </a:r>
          </a:p>
          <a:p>
            <a:pPr eaLnBrk="1" hangingPunct="1"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	-Motivación.</a:t>
            </a:r>
          </a:p>
          <a:p>
            <a:pPr eaLnBrk="1" hangingPunct="1"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	-Presentación de fortalezas y virtudes </a:t>
            </a:r>
          </a:p>
          <a:p>
            <a:pPr eaLnBrk="1" hangingPunct="1"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	del producto, servicio, idea o persona.</a:t>
            </a:r>
          </a:p>
          <a:p>
            <a:pPr eaLnBrk="1" hangingPunct="1">
              <a:defRPr/>
            </a:pPr>
            <a:endParaRPr kumimoji="1" lang="es-ES_tradnl" altLang="es-CO" sz="2400" b="1" dirty="0" smtClean="0">
              <a:solidFill>
                <a:srgbClr val="FFCC00"/>
              </a:solidFill>
              <a:effectLst/>
              <a:latin typeface="Arial" charset="0"/>
            </a:endParaRPr>
          </a:p>
        </p:txBody>
      </p:sp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1692275" y="1196975"/>
            <a:ext cx="633571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ES_tradnl" altLang="es-CO" sz="3600">
                <a:solidFill>
                  <a:srgbClr val="FF3300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s-ES_tradnl" altLang="es-CO" sz="3600">
                <a:effectLst/>
                <a:latin typeface="Arial" panose="020B0604020202020204" pitchFamily="34" charset="0"/>
              </a:rPr>
              <a:t>reparación</a:t>
            </a:r>
            <a:endParaRPr lang="es-ES" altLang="es-CO" sz="3600">
              <a:effectLst/>
              <a:latin typeface="Arial" panose="020B0604020202020204" pitchFamily="34" charset="0"/>
            </a:endParaRPr>
          </a:p>
        </p:txBody>
      </p:sp>
      <p:sp>
        <p:nvSpPr>
          <p:cNvPr id="5124" name="WordArt 2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280400" cy="719137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Comprensión y práctica de las PE</a:t>
            </a:r>
            <a:endParaRPr lang="en-GB" sz="3600" kern="10">
              <a:solidFill>
                <a:srgbClr val="FF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1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1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1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15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15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15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15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15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539750" y="1824038"/>
            <a:ext cx="82804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kumimoji="1" lang="es-ES_tradnl" altLang="es-CO" sz="2800" b="1" dirty="0" err="1" smtClean="0">
                <a:effectLst/>
                <a:latin typeface="Arial" charset="0"/>
              </a:rPr>
              <a:t>Narratio</a:t>
            </a:r>
            <a:r>
              <a:rPr kumimoji="1" lang="es-ES_tradnl" altLang="es-CO" sz="2800" b="1" dirty="0" smtClean="0">
                <a:effectLst/>
                <a:latin typeface="Arial" charset="0"/>
              </a:rPr>
              <a:t> </a:t>
            </a:r>
          </a:p>
          <a:p>
            <a:pPr algn="ctr" eaLnBrk="1" hangingPunct="1">
              <a:defRPr/>
            </a:pPr>
            <a:endParaRPr kumimoji="1" lang="es-ES_tradnl" altLang="es-CO" sz="2800" b="1" dirty="0" smtClean="0">
              <a:effectLst/>
              <a:latin typeface="Arial" charset="0"/>
            </a:endParaRPr>
          </a:p>
          <a:p>
            <a:pPr algn="ctr" eaLnBrk="1" hangingPunct="1"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Desarrollo de la estrategia general del discurso:</a:t>
            </a:r>
          </a:p>
          <a:p>
            <a:pPr eaLnBrk="1" hangingPunct="1"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Tipo de párrafo:</a:t>
            </a: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Enumeración</a:t>
            </a: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Secuencia</a:t>
            </a: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Comparación-contraste</a:t>
            </a: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Enunciación y desarrollo de concepto</a:t>
            </a:r>
          </a:p>
          <a:p>
            <a:pPr eaLnBrk="1" hangingPunct="1">
              <a:defRPr/>
            </a:pPr>
            <a:endParaRPr kumimoji="1" lang="es-ES_tradnl" altLang="es-CO" sz="2000" dirty="0" smtClean="0">
              <a:solidFill>
                <a:srgbClr val="FFCC00"/>
              </a:solidFill>
              <a:effectLst/>
              <a:latin typeface="Arial" charset="0"/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323850" y="2349500"/>
            <a:ext cx="882015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 i="1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 sz="32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1692275" y="1196975"/>
            <a:ext cx="633571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ES_tradnl" altLang="es-CO" sz="3600">
                <a:solidFill>
                  <a:srgbClr val="FF3300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s-ES_tradnl" altLang="es-CO" sz="3600">
                <a:effectLst/>
                <a:latin typeface="Arial" panose="020B0604020202020204" pitchFamily="34" charset="0"/>
              </a:rPr>
              <a:t>reparación</a:t>
            </a:r>
            <a:endParaRPr lang="es-ES" altLang="es-CO" sz="3600">
              <a:effectLst/>
              <a:latin typeface="Arial" panose="020B0604020202020204" pitchFamily="34" charset="0"/>
            </a:endParaRPr>
          </a:p>
        </p:txBody>
      </p:sp>
      <p:sp>
        <p:nvSpPr>
          <p:cNvPr id="6149" name="WordArt 2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280400" cy="719137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Comprensión y práctica de las PE</a:t>
            </a:r>
            <a:endParaRPr lang="en-GB" sz="3600" kern="10">
              <a:solidFill>
                <a:srgbClr val="FF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9" name="Rectangle 9"/>
          <p:cNvSpPr>
            <a:spLocks noChangeArrowheads="1"/>
          </p:cNvSpPr>
          <p:nvPr/>
        </p:nvSpPr>
        <p:spPr bwMode="auto">
          <a:xfrm>
            <a:off x="755650" y="1736725"/>
            <a:ext cx="8137525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kumimoji="1" lang="es-ES_tradnl" altLang="es-CO" sz="2800" b="1" dirty="0" err="1" smtClean="0">
                <a:effectLst/>
                <a:latin typeface="Arial" charset="0"/>
              </a:rPr>
              <a:t>Demostratio</a:t>
            </a:r>
            <a:endParaRPr kumimoji="1" lang="es-ES_tradnl" altLang="es-CO" sz="2800" b="1" dirty="0" smtClean="0">
              <a:effectLst/>
              <a:latin typeface="Arial" charset="0"/>
            </a:endParaRPr>
          </a:p>
          <a:p>
            <a:pPr algn="ctr" eaLnBrk="1" hangingPunct="1">
              <a:defRPr/>
            </a:pPr>
            <a:endParaRPr kumimoji="1" lang="es-ES_tradnl" altLang="es-CO" sz="2800" b="1" dirty="0" smtClean="0">
              <a:effectLst/>
              <a:latin typeface="Arial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Conclusiones. Recuerden: concluir no es finalizar.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Conectores lógicos: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kumimoji="1" lang="es-ES_tradnl" altLang="es-CO" sz="2800" b="1" i="1" dirty="0" smtClean="0">
                <a:effectLst/>
                <a:latin typeface="Arial" charset="0"/>
              </a:rPr>
              <a:t>	-Finalmente, para concluir, por último, por tanto, en conclusión, en suma, por todo lo anterior, en síntesis, resumiendo, etc.</a:t>
            </a:r>
          </a:p>
          <a:p>
            <a:pPr eaLnBrk="1" hangingPunct="1">
              <a:defRPr/>
            </a:pPr>
            <a:endParaRPr kumimoji="1" lang="es-ES_tradnl" altLang="es-CO" sz="2000" b="1" i="1" dirty="0" smtClean="0">
              <a:effectLst/>
              <a:latin typeface="Arial" charset="0"/>
            </a:endParaRPr>
          </a:p>
          <a:p>
            <a:pPr eaLnBrk="1" hangingPunct="1">
              <a:defRPr/>
            </a:pPr>
            <a:endParaRPr kumimoji="1" lang="es-ES_tradnl" altLang="es-CO" sz="2000" b="1" dirty="0" smtClean="0">
              <a:solidFill>
                <a:srgbClr val="FFCC00"/>
              </a:solidFill>
              <a:effectLst/>
              <a:latin typeface="Arial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23850" y="2349500"/>
            <a:ext cx="882015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 i="1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 sz="32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1692275" y="1196975"/>
            <a:ext cx="633571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ES_tradnl" altLang="es-CO" sz="3600">
                <a:solidFill>
                  <a:srgbClr val="FF3300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s-ES_tradnl" altLang="es-CO" sz="3600">
                <a:effectLst/>
                <a:latin typeface="Arial" panose="020B0604020202020204" pitchFamily="34" charset="0"/>
              </a:rPr>
              <a:t>reparación</a:t>
            </a:r>
            <a:endParaRPr lang="es-ES" altLang="es-CO" sz="3600">
              <a:effectLst/>
              <a:latin typeface="Arial" panose="020B0604020202020204" pitchFamily="34" charset="0"/>
            </a:endParaRPr>
          </a:p>
        </p:txBody>
      </p:sp>
      <p:sp>
        <p:nvSpPr>
          <p:cNvPr id="7173" name="WordArt 2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280400" cy="719137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Comprensión y práctica de las PE</a:t>
            </a:r>
            <a:endParaRPr lang="en-GB" sz="3600" kern="10">
              <a:solidFill>
                <a:srgbClr val="FF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539750" y="1979613"/>
            <a:ext cx="860425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Epílogo</a:t>
            </a:r>
          </a:p>
          <a:p>
            <a:pPr algn="ctr" eaLnBrk="1" hangingPunct="1">
              <a:defRPr/>
            </a:pPr>
            <a:endParaRPr kumimoji="1" lang="es-ES_tradnl" altLang="es-CO" sz="2800" b="1" dirty="0" smtClean="0">
              <a:effectLst/>
              <a:latin typeface="Arial" charset="0"/>
            </a:endParaRPr>
          </a:p>
          <a:p>
            <a:pPr marL="457200" indent="-457200" eaLnBrk="1" hangingPunct="1"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Informal</a:t>
            </a:r>
          </a:p>
          <a:p>
            <a:pPr marL="457200" indent="-457200" eaLnBrk="1" hangingPunct="1"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Formal:</a:t>
            </a:r>
          </a:p>
          <a:p>
            <a:pPr eaLnBrk="1" hangingPunct="1"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	-Pregunta abierta</a:t>
            </a:r>
          </a:p>
          <a:p>
            <a:pPr eaLnBrk="1" hangingPunct="1"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	-Invitación</a:t>
            </a:r>
          </a:p>
          <a:p>
            <a:pPr eaLnBrk="1" hangingPunct="1"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	-Motivación</a:t>
            </a:r>
          </a:p>
          <a:p>
            <a:pPr eaLnBrk="1" hangingPunct="1">
              <a:defRPr/>
            </a:pPr>
            <a:endParaRPr kumimoji="1" lang="es-ES_tradnl" altLang="es-CO" sz="2200" b="1" dirty="0" smtClean="0">
              <a:solidFill>
                <a:srgbClr val="FFCC00"/>
              </a:solidFill>
              <a:effectLst/>
              <a:latin typeface="Arial" charset="0"/>
            </a:endParaRPr>
          </a:p>
        </p:txBody>
      </p:sp>
      <p:sp>
        <p:nvSpPr>
          <p:cNvPr id="8195" name="Text Box 10"/>
          <p:cNvSpPr txBox="1">
            <a:spLocks noChangeArrowheads="1"/>
          </p:cNvSpPr>
          <p:nvPr/>
        </p:nvSpPr>
        <p:spPr bwMode="auto">
          <a:xfrm>
            <a:off x="1692275" y="1196975"/>
            <a:ext cx="633571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ES_tradnl" altLang="es-CO" sz="3600">
                <a:solidFill>
                  <a:srgbClr val="FF3300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s-ES_tradnl" altLang="es-CO" sz="3600">
                <a:effectLst/>
                <a:latin typeface="Arial" panose="020B0604020202020204" pitchFamily="34" charset="0"/>
              </a:rPr>
              <a:t>reparación</a:t>
            </a:r>
            <a:endParaRPr lang="es-ES" altLang="es-CO" sz="3600">
              <a:effectLst/>
              <a:latin typeface="Arial" panose="020B0604020202020204" pitchFamily="34" charset="0"/>
            </a:endParaRPr>
          </a:p>
        </p:txBody>
      </p:sp>
      <p:sp>
        <p:nvSpPr>
          <p:cNvPr id="8196" name="WordArt 2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280400" cy="719137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Comprensión y práctica de las PE</a:t>
            </a:r>
            <a:endParaRPr lang="en-GB" sz="3600" kern="10">
              <a:solidFill>
                <a:srgbClr val="FF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4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4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46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46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46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23850" y="2349500"/>
            <a:ext cx="882015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 i="1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 sz="32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476375" y="2205038"/>
            <a:ext cx="712787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tabLst>
                <a:tab pos="228600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El ensayo</a:t>
            </a:r>
          </a:p>
          <a:p>
            <a:pPr algn="ctr" eaLnBrk="1" hangingPunct="1">
              <a:defRPr/>
            </a:pPr>
            <a:endParaRPr kumimoji="1" lang="es-ES_tradnl" altLang="es-CO" sz="2400" b="1" u="sng" dirty="0" smtClean="0">
              <a:effectLst/>
              <a:latin typeface="Arial" charset="0"/>
            </a:endParaRPr>
          </a:p>
          <a:p>
            <a:pPr marL="514350" indent="-514350" eaLnBrk="1" hangingPunct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Espejo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kumimoji="1" lang="es-ES_tradnl" altLang="es-CO" sz="2800" b="1" i="1" dirty="0" smtClean="0">
                <a:effectLst/>
                <a:latin typeface="Arial" charset="0"/>
              </a:rPr>
              <a:t>Tape and </a:t>
            </a:r>
            <a:r>
              <a:rPr kumimoji="1" lang="es-ES_tradnl" altLang="es-CO" sz="2800" b="1" i="1" dirty="0" err="1" smtClean="0">
                <a:effectLst/>
                <a:latin typeface="Arial" charset="0"/>
              </a:rPr>
              <a:t>ape</a:t>
            </a:r>
            <a:endParaRPr kumimoji="1" lang="es-ES_tradnl" altLang="es-CO" sz="2800" b="1" i="1" dirty="0" smtClean="0">
              <a:effectLst/>
              <a:latin typeface="Arial" charset="0"/>
            </a:endParaRPr>
          </a:p>
          <a:p>
            <a:pPr marL="514350" indent="-514350" eaLnBrk="1" hangingPunct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Video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kumimoji="1" lang="es-ES_tradnl" altLang="es-CO" sz="2800" b="1" dirty="0" smtClean="0">
                <a:effectLst/>
                <a:latin typeface="Arial" charset="0"/>
              </a:rPr>
              <a:t>En grupo</a:t>
            </a:r>
          </a:p>
          <a:p>
            <a:pPr eaLnBrk="1" hangingPunct="1">
              <a:buFont typeface="Wingdings" panose="05000000000000000000" pitchFamily="2" charset="2"/>
              <a:buAutoNum type="arabicPeriod"/>
              <a:defRPr/>
            </a:pPr>
            <a:endParaRPr kumimoji="1" lang="es-ES_tradnl" altLang="es-CO" sz="2800" b="1" dirty="0" smtClean="0">
              <a:solidFill>
                <a:srgbClr val="FFCC00"/>
              </a:solidFill>
              <a:effectLst/>
              <a:latin typeface="Arial" charset="0"/>
            </a:endParaRPr>
          </a:p>
        </p:txBody>
      </p:sp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1692275" y="1196975"/>
            <a:ext cx="633571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ES_tradnl" altLang="es-CO" sz="3600">
                <a:solidFill>
                  <a:srgbClr val="FF3300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s-ES_tradnl" altLang="es-CO" sz="3600">
                <a:effectLst/>
                <a:latin typeface="Arial" panose="020B0604020202020204" pitchFamily="34" charset="0"/>
              </a:rPr>
              <a:t>reparación</a:t>
            </a:r>
            <a:endParaRPr lang="es-ES" altLang="es-CO" sz="3600">
              <a:effectLst/>
              <a:latin typeface="Arial" panose="020B0604020202020204" pitchFamily="34" charset="0"/>
            </a:endParaRPr>
          </a:p>
        </p:txBody>
      </p:sp>
      <p:sp>
        <p:nvSpPr>
          <p:cNvPr id="9221" name="WordArt 2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280400" cy="719137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Comprensión y práctica  las PE</a:t>
            </a:r>
            <a:endParaRPr lang="en-GB" sz="3600" kern="10">
              <a:solidFill>
                <a:srgbClr val="FF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323850" y="2349500"/>
            <a:ext cx="882015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tabLst>
                <a:tab pos="1141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41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s-ES_tradnl" altLang="es-CO" sz="2400" i="1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	</a:t>
            </a:r>
            <a:endParaRPr lang="es-ES" altLang="es-CO" sz="24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CO" sz="320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539750" y="3427413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kumimoji="1" lang="es-CO" altLang="es-CO" sz="2400" b="1">
                <a:effectLst/>
                <a:latin typeface="Arial" panose="020B0604020202020204" pitchFamily="34" charset="0"/>
              </a:rPr>
              <a:t>	</a:t>
            </a:r>
            <a:endParaRPr kumimoji="1" lang="es-ES_tradnl" altLang="es-CO" sz="2000" b="1" i="1">
              <a:solidFill>
                <a:srgbClr val="FFCC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1692275" y="1196975"/>
            <a:ext cx="633571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ES_tradnl" altLang="es-CO" sz="3600">
                <a:solidFill>
                  <a:srgbClr val="FF3300"/>
                </a:solidFill>
                <a:effectLst/>
                <a:latin typeface="Arial" panose="020B0604020202020204" pitchFamily="34" charset="0"/>
              </a:rPr>
              <a:t>E</a:t>
            </a:r>
            <a:r>
              <a:rPr lang="es-ES_tradnl" altLang="es-CO" sz="3600">
                <a:effectLst/>
                <a:latin typeface="Arial" panose="020B0604020202020204" pitchFamily="34" charset="0"/>
              </a:rPr>
              <a:t>nergía</a:t>
            </a:r>
            <a:endParaRPr lang="es-ES" altLang="es-CO" sz="3600">
              <a:effectLst/>
              <a:latin typeface="Arial" panose="020B0604020202020204" pitchFamily="34" charset="0"/>
            </a:endParaRPr>
          </a:p>
        </p:txBody>
      </p:sp>
      <p:sp>
        <p:nvSpPr>
          <p:cNvPr id="163851" name="Text Box 11"/>
          <p:cNvSpPr txBox="1">
            <a:spLocks noChangeArrowheads="1"/>
          </p:cNvSpPr>
          <p:nvPr/>
        </p:nvSpPr>
        <p:spPr bwMode="auto">
          <a:xfrm>
            <a:off x="323850" y="1844675"/>
            <a:ext cx="8351838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ES_tradnl" altLang="es-CO" b="1">
                <a:effectLst/>
                <a:latin typeface="Arial" panose="020B0604020202020204" pitchFamily="34" charset="0"/>
              </a:rPr>
              <a:t>El contacto visual</a:t>
            </a:r>
          </a:p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s-ES_tradnl" altLang="es-CO" sz="1100" b="1">
              <a:effectLst/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AutoNum type="arabicPeriod"/>
            </a:pPr>
            <a:r>
              <a:rPr lang="es-ES_tradnl" altLang="es-CO" sz="2800" b="1">
                <a:effectLst/>
                <a:latin typeface="Arial" panose="020B0604020202020204" pitchFamily="34" charset="0"/>
              </a:rPr>
              <a:t>La importancia del contacto visual.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AutoNum type="arabicPeriod"/>
            </a:pPr>
            <a:r>
              <a:rPr lang="es-ES_tradnl" altLang="es-CO" sz="2800" b="1">
                <a:effectLst/>
                <a:latin typeface="Arial" panose="020B0604020202020204" pitchFamily="34" charset="0"/>
              </a:rPr>
              <a:t>Los tipos de mirada: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s-ES_tradnl" altLang="es-CO" sz="2800" b="1">
                <a:effectLst/>
                <a:latin typeface="Arial" panose="020B0604020202020204" pitchFamily="34" charset="0"/>
              </a:rPr>
              <a:t>	a. La mirada ojo de pescado frito en la sartén.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s-ES_tradnl" altLang="es-CO" sz="2800" b="1">
                <a:effectLst/>
                <a:latin typeface="Arial" panose="020B0604020202020204" pitchFamily="34" charset="0"/>
              </a:rPr>
              <a:t>	b. Mirada crucificada.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s-ES_tradnl" altLang="es-CO" sz="2800" b="1">
                <a:effectLst/>
                <a:latin typeface="Arial" panose="020B0604020202020204" pitchFamily="34" charset="0"/>
              </a:rPr>
              <a:t>	c. Mirada horizontal.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s-ES_tradnl" altLang="es-CO" sz="2800" b="1">
                <a:effectLst/>
                <a:latin typeface="Arial" panose="020B0604020202020204" pitchFamily="34" charset="0"/>
              </a:rPr>
              <a:t>	d. Mirada al entrecejo.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s-ES_tradnl" altLang="es-CO" sz="2800" b="1">
                <a:effectLst/>
                <a:latin typeface="Arial" panose="020B0604020202020204" pitchFamily="34" charset="0"/>
              </a:rPr>
              <a:t>	e. Mirada a los ojos.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s-ES_tradnl" altLang="es-CO" sz="2200" b="1">
              <a:solidFill>
                <a:srgbClr val="FFCC00"/>
              </a:solidFill>
              <a:effectLst/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s-ES" altLang="es-CO" sz="2200" b="1">
              <a:solidFill>
                <a:srgbClr val="FFCC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6" name="WordArt 2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280400" cy="719137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Comprensión y práctica de las PE</a:t>
            </a:r>
            <a:endParaRPr lang="en-GB" sz="3600" kern="10">
              <a:solidFill>
                <a:srgbClr val="FF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3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</TotalTime>
  <Words>426</Words>
  <Application>Microsoft Office PowerPoint</Application>
  <PresentationFormat>Presentación en pantalla (4:3)</PresentationFormat>
  <Paragraphs>162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MS PGothic</vt:lpstr>
      <vt:lpstr>Arial</vt:lpstr>
      <vt:lpstr>Calibri</vt:lpstr>
      <vt:lpstr>Georgia</vt:lpstr>
      <vt:lpstr>Times New Roman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 años de soledad</dc:title>
  <dc:creator>Hoover Delgado</dc:creator>
  <cp:lastModifiedBy>José David Zafra</cp:lastModifiedBy>
  <cp:revision>245</cp:revision>
  <dcterms:created xsi:type="dcterms:W3CDTF">2005-12-05T21:29:17Z</dcterms:created>
  <dcterms:modified xsi:type="dcterms:W3CDTF">2015-08-11T16:52:33Z</dcterms:modified>
</cp:coreProperties>
</file>