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9" r:id="rId4"/>
    <p:sldId id="256" r:id="rId5"/>
    <p:sldId id="260" r:id="rId6"/>
    <p:sldId id="257" r:id="rId7"/>
    <p:sldId id="261" r:id="rId8"/>
    <p:sldId id="262" r:id="rId9"/>
    <p:sldId id="264" r:id="rId10"/>
    <p:sldId id="25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FF"/>
    <a:srgbClr val="FF0000"/>
    <a:srgbClr val="33CC33"/>
    <a:srgbClr val="FFFF99"/>
    <a:srgbClr val="000099"/>
    <a:srgbClr val="99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4C3A9-D749-4F87-B58D-809AD4F0C7C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7008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15F65-23C9-49A6-9721-7A8B2EA1305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1382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6D7F7-6F9A-4C39-8B0B-93DBE249C7D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838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9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8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5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8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6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39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10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0BD66-1BF1-4B36-9BC8-623A80790F7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3670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05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00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286E3-5F55-47EC-852D-709E91E6C45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02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744B8-0545-40B4-8624-9E38CEF4A12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6526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B3820-E351-42F4-BB19-056C238B007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3304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4A43E-64DE-4F64-BA4A-386A0CCF700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3584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C912C-234A-4111-A2D7-24F02B0C67D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5225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50CA-DC74-411C-BA42-227BDB26099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8024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A8168-B459-4B2E-B0B2-ACF8CEAF2A2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565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E999DC-1513-428E-BC19-2C9FCA0D5C89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11/08/2015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78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1763713" y="404813"/>
            <a:ext cx="6696075" cy="801687"/>
          </a:xfrm>
        </p:spPr>
        <p:txBody>
          <a:bodyPr>
            <a:noAutofit/>
          </a:bodyPr>
          <a:lstStyle/>
          <a:p>
            <a:pPr algn="r"/>
            <a: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  <a:t>Argumentación</a:t>
            </a:r>
            <a:b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</a:br>
            <a:r>
              <a:rPr lang="x-none" sz="15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[Interpretando a Toulmin (1958)]</a:t>
            </a:r>
            <a:br>
              <a:rPr lang="x-none" sz="15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altLang="es-US" sz="14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Tito Oviedo</a:t>
            </a:r>
            <a:r>
              <a:rPr lang="es-ES" altLang="es-US" sz="8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  <a:t/>
            </a:r>
            <a:b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</a:br>
            <a:endParaRPr lang="es-ES" altLang="es-US" sz="2000" b="0" dirty="0" smtClean="0">
              <a:solidFill>
                <a:srgbClr val="161616"/>
              </a:solidFill>
              <a:effectLst/>
              <a:latin typeface="+mn-lt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2608" y="1484784"/>
            <a:ext cx="1621106" cy="4608041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5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Palabras Clave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Argumentación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Afirmación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Garante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Respaldo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Reserva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Validez y fortaleza de los argumentos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 de argumentos</a:t>
            </a:r>
            <a:endParaRPr lang="es-ES_tradnl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Teoría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Lectura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Escritura</a:t>
            </a:r>
            <a:endParaRPr lang="x-none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ES" sz="2000" b="1" i="1" dirty="0" smtClean="0">
                <a:solidFill>
                  <a:prstClr val="black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Descripción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objetivo 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este documento es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explicar los elementos que debe tener en cuenta el estudiante para lograr una argumentación válida y fuerte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utilizando el Modelo argumentativo de </a:t>
            </a:r>
            <a:r>
              <a:rPr lang="es-ES_tradnl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Toulmin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Explica el concepto de visón de mundo (desde las prácticas empírica, cultural/interactiva y teórica).  Finalmente ofrece una guía para para evaluar la validez y la fuerza de los argumentos propios y ajenos</a:t>
            </a:r>
            <a:endParaRPr lang="es-ES" altLang="es-US" sz="14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8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06975" y="569271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1Tito Nelson Oviedo A.: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Cali.  toviedo@icesi.edu.co</a:t>
            </a: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7" y="4608974"/>
            <a:ext cx="1140746" cy="40420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1" y="4149080"/>
            <a:ext cx="855666" cy="47836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7504" y="5031467"/>
            <a:ext cx="13681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 lenguaje</a:t>
            </a:r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6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79613" y="1557338"/>
            <a:ext cx="5310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6000">
                <a:solidFill>
                  <a:srgbClr val="0033CC"/>
                </a:solidFill>
              </a:rPr>
              <a:t>Argumentación</a:t>
            </a:r>
            <a:endParaRPr lang="es-ES" altLang="en-US" sz="6000">
              <a:solidFill>
                <a:srgbClr val="0033CC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00338" y="4868863"/>
            <a:ext cx="4132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3200">
                <a:solidFill>
                  <a:srgbClr val="CC0000"/>
                </a:solidFill>
              </a:rPr>
              <a:t>Tito Nelson Oviedo A.</a:t>
            </a:r>
            <a:endParaRPr lang="es-ES" altLang="en-US" sz="3200">
              <a:solidFill>
                <a:srgbClr val="CC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835150" y="3284538"/>
            <a:ext cx="5773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3200"/>
              <a:t>Interpretando a Toulmin (1958)</a:t>
            </a:r>
            <a:endParaRPr lang="es-E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916238" y="404813"/>
            <a:ext cx="3600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2800" b="1">
                <a:solidFill>
                  <a:srgbClr val="0033CC"/>
                </a:solidFill>
              </a:rPr>
              <a:t>ARGUMENTACIÓN</a:t>
            </a:r>
            <a:endParaRPr lang="es-ES" altLang="en-US" sz="2800" b="1">
              <a:solidFill>
                <a:srgbClr val="0033CC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619250" y="981075"/>
            <a:ext cx="6265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>
                <a:solidFill>
                  <a:srgbClr val="CC0000"/>
                </a:solidFill>
              </a:rPr>
              <a:t>TOULMIN, Stephen (1958). </a:t>
            </a:r>
            <a:r>
              <a:rPr lang="en-US" altLang="en-US" sz="1800" b="1" i="1">
                <a:solidFill>
                  <a:srgbClr val="CC0000"/>
                </a:solidFill>
              </a:rPr>
              <a:t>The</a:t>
            </a:r>
            <a:r>
              <a:rPr lang="es-MX" altLang="en-US" sz="1800" b="1" i="1">
                <a:solidFill>
                  <a:srgbClr val="CC0000"/>
                </a:solidFill>
              </a:rPr>
              <a:t> Uses of </a:t>
            </a:r>
            <a:r>
              <a:rPr lang="en-US" altLang="en-US" sz="1800" b="1" i="1">
                <a:solidFill>
                  <a:srgbClr val="CC0000"/>
                </a:solidFill>
              </a:rPr>
              <a:t>Argument</a:t>
            </a:r>
            <a:r>
              <a:rPr lang="es-MX" altLang="en-US" sz="1800">
                <a:solidFill>
                  <a:srgbClr val="CC0000"/>
                </a:solidFill>
              </a:rPr>
              <a:t> . </a:t>
            </a:r>
            <a:r>
              <a:rPr lang="es-MX" altLang="en-US" sz="1800" b="1">
                <a:solidFill>
                  <a:srgbClr val="CC0000"/>
                </a:solidFill>
              </a:rPr>
              <a:t>Cambridge University Press</a:t>
            </a:r>
            <a:endParaRPr lang="es-ES" altLang="en-US" sz="1800" b="1">
              <a:solidFill>
                <a:srgbClr val="CC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403350" y="20605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>
                <a:solidFill>
                  <a:srgbClr val="A50021"/>
                </a:solidFill>
              </a:rPr>
              <a:t>Datos</a:t>
            </a:r>
            <a:endParaRPr lang="es-ES" altLang="en-US">
              <a:solidFill>
                <a:srgbClr val="A50021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588125" y="1844675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>
                <a:solidFill>
                  <a:srgbClr val="A50021"/>
                </a:solidFill>
              </a:rPr>
              <a:t>Afirmación</a:t>
            </a:r>
            <a:endParaRPr lang="es-ES" altLang="en-US">
              <a:solidFill>
                <a:srgbClr val="A5002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659563" y="2205038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u="sng"/>
              <a:t>entonces</a:t>
            </a:r>
            <a:endParaRPr lang="es-ES" altLang="en-US" u="sng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059113" y="35004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>
                <a:solidFill>
                  <a:srgbClr val="A50021"/>
                </a:solidFill>
              </a:rPr>
              <a:t>Garante</a:t>
            </a:r>
            <a:endParaRPr lang="es-ES" altLang="en-US">
              <a:solidFill>
                <a:srgbClr val="A50021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132138" y="3860800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u="sng"/>
              <a:t>puesto que</a:t>
            </a:r>
            <a:r>
              <a:rPr lang="es-MX" altLang="en-US" sz="1800"/>
              <a:t> </a:t>
            </a:r>
            <a:endParaRPr lang="es-ES" altLang="en-US" sz="18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276600" y="47244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>
                <a:solidFill>
                  <a:srgbClr val="A50021"/>
                </a:solidFill>
              </a:rPr>
              <a:t>Respaldo</a:t>
            </a:r>
            <a:endParaRPr lang="es-ES" altLang="en-US">
              <a:solidFill>
                <a:srgbClr val="A50021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779838" y="5157788"/>
            <a:ext cx="113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u="sng"/>
              <a:t>porque</a:t>
            </a:r>
            <a:endParaRPr lang="es-ES" altLang="en-US" u="sng"/>
          </a:p>
        </p:txBody>
      </p:sp>
      <p:cxnSp>
        <p:nvCxnSpPr>
          <p:cNvPr id="2068" name="AutoShape 20"/>
          <p:cNvCxnSpPr>
            <a:cxnSpLocks noChangeShapeType="1"/>
            <a:stCxn id="2058" idx="3"/>
          </p:cNvCxnSpPr>
          <p:nvPr/>
        </p:nvCxnSpPr>
        <p:spPr bwMode="auto">
          <a:xfrm>
            <a:off x="2482850" y="2289175"/>
            <a:ext cx="3816350" cy="3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69" name="AutoShape 21"/>
          <p:cNvCxnSpPr>
            <a:cxnSpLocks noChangeShapeType="1"/>
            <a:stCxn id="2063" idx="0"/>
          </p:cNvCxnSpPr>
          <p:nvPr/>
        </p:nvCxnSpPr>
        <p:spPr bwMode="auto">
          <a:xfrm flipV="1">
            <a:off x="4283075" y="2349500"/>
            <a:ext cx="0" cy="1150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22"/>
          <p:cNvCxnSpPr>
            <a:cxnSpLocks noChangeShapeType="1"/>
            <a:stCxn id="2066" idx="0"/>
            <a:endCxn id="2066" idx="0"/>
          </p:cNvCxnSpPr>
          <p:nvPr/>
        </p:nvCxnSpPr>
        <p:spPr bwMode="auto">
          <a:xfrm>
            <a:off x="4284663" y="472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72" name="AutoShape 24"/>
          <p:cNvCxnSpPr>
            <a:cxnSpLocks noChangeShapeType="1"/>
            <a:stCxn id="2066" idx="0"/>
            <a:endCxn id="2065" idx="2"/>
          </p:cNvCxnSpPr>
          <p:nvPr/>
        </p:nvCxnSpPr>
        <p:spPr bwMode="auto">
          <a:xfrm flipV="1">
            <a:off x="4284663" y="4318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  <p:bldP spid="2058" grpId="0"/>
      <p:bldP spid="2059" grpId="0"/>
      <p:bldP spid="20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79475" y="495300"/>
            <a:ext cx="240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>
                <a:solidFill>
                  <a:srgbClr val="CC0000"/>
                </a:solidFill>
              </a:rPr>
              <a:t>[T. N. Oviedo A.]</a:t>
            </a:r>
            <a:endParaRPr lang="es-ES" altLang="en-US">
              <a:solidFill>
                <a:srgbClr val="CC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8353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3200">
                <a:solidFill>
                  <a:schemeClr val="accent2"/>
                </a:solidFill>
              </a:rPr>
              <a:t>Ante una </a:t>
            </a:r>
            <a:r>
              <a:rPr lang="es-MX" altLang="en-US" sz="3200" b="1">
                <a:solidFill>
                  <a:srgbClr val="006600"/>
                </a:solidFill>
              </a:rPr>
              <a:t>situación</a:t>
            </a:r>
            <a:r>
              <a:rPr lang="es-MX" altLang="en-US" sz="3200">
                <a:solidFill>
                  <a:schemeClr val="accent2"/>
                </a:solidFill>
              </a:rPr>
              <a:t>, el sujeto de significación </a:t>
            </a:r>
            <a:r>
              <a:rPr lang="es-MX" altLang="en-US" sz="3200" b="1">
                <a:solidFill>
                  <a:srgbClr val="A50021"/>
                </a:solidFill>
              </a:rPr>
              <a:t>afirma</a:t>
            </a:r>
            <a:r>
              <a:rPr lang="es-MX" altLang="en-US" sz="3200">
                <a:solidFill>
                  <a:schemeClr val="accent2"/>
                </a:solidFill>
              </a:rPr>
              <a:t> su punto de  vista u opinión.</a:t>
            </a:r>
            <a:endParaRPr lang="es-ES" altLang="en-US" sz="3200">
              <a:solidFill>
                <a:schemeClr val="accent2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850" y="2987675"/>
            <a:ext cx="849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3200">
                <a:solidFill>
                  <a:schemeClr val="accent2"/>
                </a:solidFill>
              </a:rPr>
              <a:t>Su aserción se sustenta en un </a:t>
            </a:r>
            <a:r>
              <a:rPr lang="es-MX" altLang="en-US" sz="3200" b="1">
                <a:solidFill>
                  <a:srgbClr val="A50021"/>
                </a:solidFill>
              </a:rPr>
              <a:t>garante</a:t>
            </a:r>
            <a:r>
              <a:rPr lang="es-MX" altLang="en-US" sz="3200">
                <a:solidFill>
                  <a:schemeClr val="accent2"/>
                </a:solidFill>
              </a:rPr>
              <a:t>: </a:t>
            </a:r>
          </a:p>
          <a:p>
            <a:pPr algn="ctr" eaLnBrk="1" hangingPunct="1"/>
            <a:r>
              <a:rPr lang="es-MX" altLang="en-US" sz="3200">
                <a:solidFill>
                  <a:schemeClr val="accent2"/>
                </a:solidFill>
              </a:rPr>
              <a:t>un aspecto de su </a:t>
            </a:r>
            <a:r>
              <a:rPr lang="es-MX" altLang="es-ES" sz="3200" b="1">
                <a:solidFill>
                  <a:srgbClr val="9900CC"/>
                </a:solidFill>
              </a:rPr>
              <a:t>“</a:t>
            </a:r>
            <a:r>
              <a:rPr lang="es-MX" altLang="en-US" sz="3200" b="1">
                <a:solidFill>
                  <a:srgbClr val="9900CC"/>
                </a:solidFill>
              </a:rPr>
              <a:t>visión del mundo</a:t>
            </a:r>
            <a:r>
              <a:rPr lang="es-MX" altLang="es-ES" sz="3200" b="1">
                <a:solidFill>
                  <a:srgbClr val="9900CC"/>
                </a:solidFill>
              </a:rPr>
              <a:t>”</a:t>
            </a:r>
            <a:r>
              <a:rPr lang="es-MX" altLang="ja-JP" sz="3200" b="1">
                <a:solidFill>
                  <a:srgbClr val="0066FF"/>
                </a:solidFill>
              </a:rPr>
              <a:t>.</a:t>
            </a:r>
            <a:endParaRPr lang="es-ES" altLang="en-US" sz="3200" b="1">
              <a:solidFill>
                <a:srgbClr val="9900CC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31875" y="4724400"/>
            <a:ext cx="7310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3200">
                <a:solidFill>
                  <a:schemeClr val="accent2"/>
                </a:solidFill>
              </a:rPr>
              <a:t>Su visión del mundo tiene un </a:t>
            </a:r>
            <a:r>
              <a:rPr lang="es-MX" altLang="en-US" sz="3200" b="1">
                <a:solidFill>
                  <a:srgbClr val="A50021"/>
                </a:solidFill>
              </a:rPr>
              <a:t>respaldo</a:t>
            </a:r>
            <a:r>
              <a:rPr lang="es-MX" altLang="en-US" sz="3200">
                <a:solidFill>
                  <a:schemeClr val="accent2"/>
                </a:solidFill>
              </a:rPr>
              <a:t>:</a:t>
            </a:r>
          </a:p>
          <a:p>
            <a:pPr algn="ctr" eaLnBrk="1" hangingPunct="1"/>
            <a:r>
              <a:rPr lang="es-MX" altLang="en-US" sz="3200">
                <a:solidFill>
                  <a:schemeClr val="accent2"/>
                </a:solidFill>
              </a:rPr>
              <a:t>toda su </a:t>
            </a:r>
            <a:r>
              <a:rPr lang="es-MX" altLang="en-US" sz="3200" b="1">
                <a:solidFill>
                  <a:srgbClr val="9900CC"/>
                </a:solidFill>
              </a:rPr>
              <a:t>experiencia cognitiva</a:t>
            </a:r>
            <a:r>
              <a:rPr lang="es-MX" altLang="en-US" sz="3200"/>
              <a:t>.</a:t>
            </a:r>
            <a:endParaRPr lang="es-E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2138" y="4968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 b="1">
                <a:solidFill>
                  <a:srgbClr val="000099"/>
                </a:solidFill>
              </a:rPr>
              <a:t>Datos</a:t>
            </a:r>
            <a:endParaRPr lang="es-ES" altLang="en-US" sz="1800" b="1">
              <a:solidFill>
                <a:srgbClr val="000099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908050"/>
            <a:ext cx="424973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>
                <a:solidFill>
                  <a:srgbClr val="000099"/>
                </a:solidFill>
              </a:rPr>
              <a:t>Durante  las semanas de mayor sequía del verano, se pueden gastar hasta 250.000 galones de agua en la lavada de carros. Esto disminuye el 20% del agua de las represas, precisamente en una estación en la que se requiere mucha agua para el consumo humano.</a:t>
            </a:r>
            <a:r>
              <a:rPr lang="es-MX" altLang="en-US" sz="1800"/>
              <a:t> </a:t>
            </a:r>
            <a:endParaRPr lang="es-ES" altLang="en-US" sz="180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32588" y="47625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>
                <a:solidFill>
                  <a:srgbClr val="660066"/>
                </a:solidFill>
              </a:rPr>
              <a:t>Afirmación</a:t>
            </a:r>
            <a:endParaRPr lang="es-ES" altLang="en-US" sz="1800" b="1">
              <a:solidFill>
                <a:srgbClr val="660066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784975" y="712788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 b="1" u="sng"/>
              <a:t>entonces</a:t>
            </a:r>
            <a:endParaRPr lang="es-ES" altLang="en-US" sz="1800" b="1" u="sng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87988" y="1144588"/>
            <a:ext cx="3486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>
                <a:solidFill>
                  <a:srgbClr val="660066"/>
                </a:solidFill>
              </a:rPr>
              <a:t>Los propietarios de vehículos</a:t>
            </a:r>
          </a:p>
          <a:p>
            <a:pPr eaLnBrk="1" hangingPunct="1"/>
            <a:r>
              <a:rPr lang="es-MX" altLang="en-US" sz="1800">
                <a:solidFill>
                  <a:srgbClr val="660066"/>
                </a:solidFill>
              </a:rPr>
              <a:t>deben restringir la lavada de sus</a:t>
            </a:r>
          </a:p>
          <a:p>
            <a:pPr eaLnBrk="1" hangingPunct="1"/>
            <a:r>
              <a:rPr lang="es-MX" altLang="en-US" sz="1800">
                <a:solidFill>
                  <a:srgbClr val="660066"/>
                </a:solidFill>
              </a:rPr>
              <a:t>carros en los sectores del país</a:t>
            </a:r>
          </a:p>
          <a:p>
            <a:pPr eaLnBrk="1" hangingPunct="1"/>
            <a:r>
              <a:rPr lang="es-MX" altLang="en-US" sz="1800">
                <a:solidFill>
                  <a:srgbClr val="660066"/>
                </a:solidFill>
              </a:rPr>
              <a:t>donde hay escasez de agua</a:t>
            </a:r>
          </a:p>
          <a:p>
            <a:pPr eaLnBrk="1" hangingPunct="1"/>
            <a:r>
              <a:rPr lang="es-MX" altLang="en-US" sz="1800">
                <a:solidFill>
                  <a:srgbClr val="660066"/>
                </a:solidFill>
              </a:rPr>
              <a:t>(</a:t>
            </a:r>
            <a:r>
              <a:rPr lang="es-MX" altLang="en-US" sz="1800" i="1">
                <a:solidFill>
                  <a:srgbClr val="660066"/>
                </a:solidFill>
              </a:rPr>
              <a:t>restricción</a:t>
            </a:r>
            <a:r>
              <a:rPr lang="es-MX" altLang="en-US" sz="1800">
                <a:solidFill>
                  <a:srgbClr val="660066"/>
                </a:solidFill>
              </a:rPr>
              <a:t>).</a:t>
            </a:r>
            <a:endParaRPr lang="es-ES" altLang="en-US" sz="1800">
              <a:solidFill>
                <a:srgbClr val="660066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84663" y="2852738"/>
            <a:ext cx="1366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>
                <a:solidFill>
                  <a:srgbClr val="FF0000"/>
                </a:solidFill>
              </a:rPr>
              <a:t>Garante</a:t>
            </a:r>
            <a:endParaRPr lang="es-ES" altLang="en-US" sz="1800" b="1">
              <a:solidFill>
                <a:srgbClr val="FF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356100" y="314166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 b="1" u="sng"/>
              <a:t>puesto que</a:t>
            </a:r>
            <a:endParaRPr lang="es-ES" altLang="en-US" sz="1800" b="1" u="sng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81113" y="3500438"/>
            <a:ext cx="739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800" b="1">
                <a:solidFill>
                  <a:srgbClr val="FF0000"/>
                </a:solidFill>
              </a:rPr>
              <a:t>El agua es esencial para la vida, y la gente no debe desperdiciarla.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211638" y="4797425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800" b="1">
                <a:solidFill>
                  <a:srgbClr val="006600"/>
                </a:solidFill>
              </a:rPr>
              <a:t>Respaldo</a:t>
            </a:r>
            <a:endParaRPr lang="es-ES" altLang="en-US" sz="1800" b="1">
              <a:solidFill>
                <a:srgbClr val="0066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500563" y="5157788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 b="1" u="sng"/>
              <a:t>porque</a:t>
            </a:r>
            <a:endParaRPr lang="es-ES" altLang="en-US" sz="1800" b="1" u="sng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73113" y="5589588"/>
            <a:ext cx="767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800" b="1">
                <a:solidFill>
                  <a:srgbClr val="006600"/>
                </a:solidFill>
              </a:rPr>
              <a:t>La escasez de agua causa inconvenientes, pone en peligro la salud </a:t>
            </a:r>
          </a:p>
          <a:p>
            <a:pPr algn="ctr" eaLnBrk="1" hangingPunct="1"/>
            <a:r>
              <a:rPr lang="es-MX" altLang="en-US" sz="1800" b="1">
                <a:solidFill>
                  <a:srgbClr val="006600"/>
                </a:solidFill>
              </a:rPr>
              <a:t>de los seres vivos, afecta la economía general y familiar</a:t>
            </a:r>
            <a:r>
              <a:rPr lang="es-MX" altLang="en-US" sz="1800" b="1">
                <a:solidFill>
                  <a:srgbClr val="339966"/>
                </a:solidFill>
              </a:rPr>
              <a:t>…</a:t>
            </a:r>
            <a:endParaRPr lang="es-ES" altLang="en-US" sz="1800" b="1">
              <a:solidFill>
                <a:srgbClr val="339966"/>
              </a:solidFill>
            </a:endParaRPr>
          </a:p>
        </p:txBody>
      </p: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 flipV="1">
            <a:off x="1403350" y="692150"/>
            <a:ext cx="5321300" cy="20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88" name="AutoShape 16"/>
          <p:cNvCxnSpPr>
            <a:cxnSpLocks noChangeShapeType="1"/>
            <a:stCxn id="3081" idx="0"/>
          </p:cNvCxnSpPr>
          <p:nvPr/>
        </p:nvCxnSpPr>
        <p:spPr bwMode="auto">
          <a:xfrm flipH="1" flipV="1">
            <a:off x="4932363" y="692150"/>
            <a:ext cx="36512" cy="2160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89" name="AutoShape 17"/>
          <p:cNvCxnSpPr>
            <a:cxnSpLocks noChangeShapeType="1"/>
            <a:stCxn id="3083" idx="2"/>
            <a:endCxn id="3084" idx="0"/>
          </p:cNvCxnSpPr>
          <p:nvPr/>
        </p:nvCxnSpPr>
        <p:spPr bwMode="auto">
          <a:xfrm flipH="1">
            <a:off x="4968875" y="3867150"/>
            <a:ext cx="11113" cy="930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9" grpId="0"/>
      <p:bldP spid="3080" grpId="0"/>
      <p:bldP spid="3081" grpId="0"/>
      <p:bldP spid="3083" grpId="0"/>
      <p:bldP spid="3084" grpId="0"/>
      <p:bldP spid="3085" grpId="0"/>
      <p:bldP spid="30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088" y="1196975"/>
            <a:ext cx="360362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3200"/>
              <a:t>Prácticas</a:t>
            </a:r>
            <a:endParaRPr lang="es-ES" altLang="en-US" sz="32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411413" y="206057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3200"/>
              <a:t>empírica</a:t>
            </a:r>
            <a:endParaRPr lang="es-ES" altLang="en-US" sz="32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79613" y="3933825"/>
            <a:ext cx="266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3200"/>
              <a:t>   cultural</a:t>
            </a:r>
          </a:p>
          <a:p>
            <a:pPr eaLnBrk="1" hangingPunct="1"/>
            <a:r>
              <a:rPr lang="es-MX" altLang="en-US" sz="3200"/>
              <a:t>(interactiva)</a:t>
            </a:r>
            <a:endParaRPr lang="es-ES" altLang="en-US" sz="3200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547813" y="2492375"/>
            <a:ext cx="431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CO" altLang="en-US" sz="9600"/>
          </a:p>
        </p:txBody>
      </p:sp>
      <p:sp>
        <p:nvSpPr>
          <p:cNvPr id="7177" name="AutoShape 9"/>
          <p:cNvSpPr>
            <a:spLocks/>
          </p:cNvSpPr>
          <p:nvPr/>
        </p:nvSpPr>
        <p:spPr bwMode="auto">
          <a:xfrm>
            <a:off x="1619250" y="1412875"/>
            <a:ext cx="360363" cy="4103688"/>
          </a:xfrm>
          <a:prstGeom prst="rightBrace">
            <a:avLst>
              <a:gd name="adj1" fmla="val 94897"/>
              <a:gd name="adj2" fmla="val 4920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CO" altLang="en-US" sz="18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72000" y="2997200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3200"/>
              <a:t>teórica</a:t>
            </a:r>
            <a:endParaRPr lang="es-ES" altLang="en-US" sz="3200"/>
          </a:p>
        </p:txBody>
      </p:sp>
      <p:cxnSp>
        <p:nvCxnSpPr>
          <p:cNvPr id="7180" name="AutoShape 12"/>
          <p:cNvCxnSpPr>
            <a:cxnSpLocks noChangeShapeType="1"/>
            <a:stCxn id="7174" idx="2"/>
            <a:endCxn id="7178" idx="1"/>
          </p:cNvCxnSpPr>
          <p:nvPr/>
        </p:nvCxnSpPr>
        <p:spPr bwMode="auto">
          <a:xfrm>
            <a:off x="3311525" y="2640013"/>
            <a:ext cx="1260475" cy="646112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1" name="AutoShape 13"/>
          <p:cNvCxnSpPr>
            <a:cxnSpLocks noChangeShapeType="1"/>
            <a:stCxn id="7175" idx="0"/>
            <a:endCxn id="7178" idx="1"/>
          </p:cNvCxnSpPr>
          <p:nvPr/>
        </p:nvCxnSpPr>
        <p:spPr bwMode="auto">
          <a:xfrm flipV="1">
            <a:off x="3311525" y="3286125"/>
            <a:ext cx="1260475" cy="64770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14"/>
          <p:cNvCxnSpPr>
            <a:cxnSpLocks noChangeShapeType="1"/>
          </p:cNvCxnSpPr>
          <p:nvPr/>
        </p:nvCxnSpPr>
        <p:spPr bwMode="auto">
          <a:xfrm>
            <a:off x="3276600" y="2636838"/>
            <a:ext cx="0" cy="1293812"/>
          </a:xfrm>
          <a:prstGeom prst="straightConnector1">
            <a:avLst/>
          </a:prstGeom>
          <a:noFill/>
          <a:ln w="57150">
            <a:solidFill>
              <a:srgbClr val="0066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659563" y="2420938"/>
            <a:ext cx="1871662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3200" b="1">
                <a:solidFill>
                  <a:srgbClr val="000099"/>
                </a:solidFill>
              </a:rPr>
              <a:t>Visión</a:t>
            </a:r>
          </a:p>
          <a:p>
            <a:pPr algn="ctr" eaLnBrk="1" hangingPunct="1"/>
            <a:r>
              <a:rPr lang="es-MX" altLang="en-US" sz="3200" b="1">
                <a:solidFill>
                  <a:srgbClr val="000099"/>
                </a:solidFill>
              </a:rPr>
              <a:t>del </a:t>
            </a:r>
          </a:p>
          <a:p>
            <a:pPr algn="ctr" eaLnBrk="1" hangingPunct="1"/>
            <a:r>
              <a:rPr lang="es-MX" altLang="en-US" sz="3200" b="1">
                <a:solidFill>
                  <a:srgbClr val="000099"/>
                </a:solidFill>
              </a:rPr>
              <a:t>mundo</a:t>
            </a:r>
            <a:endParaRPr lang="es-ES" altLang="en-US" sz="3200" b="1">
              <a:solidFill>
                <a:srgbClr val="000099"/>
              </a:solidFill>
            </a:endParaRPr>
          </a:p>
        </p:txBody>
      </p:sp>
      <p:cxnSp>
        <p:nvCxnSpPr>
          <p:cNvPr id="7187" name="AutoShape 19"/>
          <p:cNvCxnSpPr>
            <a:cxnSpLocks noChangeShapeType="1"/>
          </p:cNvCxnSpPr>
          <p:nvPr/>
        </p:nvCxnSpPr>
        <p:spPr bwMode="auto">
          <a:xfrm flipV="1">
            <a:off x="6084888" y="3357563"/>
            <a:ext cx="574675" cy="158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" name="26 Conector recto de flecha"/>
          <p:cNvCxnSpPr/>
          <p:nvPr/>
        </p:nvCxnSpPr>
        <p:spPr>
          <a:xfrm>
            <a:off x="3924300" y="2997200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7" grpId="0" animBg="1"/>
      <p:bldP spid="7178" grpId="0"/>
      <p:bldP spid="7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12850" y="588963"/>
            <a:ext cx="6026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2800"/>
              <a:t>Argumentar implica tomar en cuenta </a:t>
            </a:r>
          </a:p>
          <a:p>
            <a:pPr algn="ctr" eaLnBrk="1" hangingPunct="1"/>
            <a:r>
              <a:rPr lang="es-MX" altLang="en-US" sz="2800"/>
              <a:t>el </a:t>
            </a:r>
            <a:r>
              <a:rPr lang="es-MX" altLang="en-US" sz="2800" b="1">
                <a:solidFill>
                  <a:srgbClr val="008000"/>
                </a:solidFill>
              </a:rPr>
              <a:t>garante</a:t>
            </a:r>
            <a:r>
              <a:rPr lang="es-MX" altLang="en-US" sz="2800"/>
              <a:t> y la </a:t>
            </a:r>
            <a:r>
              <a:rPr lang="es-MX" altLang="en-US" sz="2800" b="1">
                <a:solidFill>
                  <a:srgbClr val="FF0000"/>
                </a:solidFill>
              </a:rPr>
              <a:t>reserva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755650" y="2133600"/>
            <a:ext cx="1655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2800" b="1">
                <a:solidFill>
                  <a:srgbClr val="008000"/>
                </a:solidFill>
              </a:rPr>
              <a:t>Garante:</a:t>
            </a:r>
            <a:endParaRPr lang="es-ES" altLang="en-US" sz="2800" b="1">
              <a:solidFill>
                <a:srgbClr val="008000"/>
              </a:solidFill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50825" y="4365625"/>
            <a:ext cx="1709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3200">
                <a:solidFill>
                  <a:srgbClr val="FF0000"/>
                </a:solidFill>
              </a:rPr>
              <a:t>Reserva</a:t>
            </a:r>
            <a:endParaRPr lang="es-ES" altLang="en-US" sz="3200">
              <a:solidFill>
                <a:srgbClr val="FF0000"/>
              </a:solidFill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514600" y="2128838"/>
            <a:ext cx="6303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2800">
                <a:solidFill>
                  <a:srgbClr val="008000"/>
                </a:solidFill>
              </a:rPr>
              <a:t>Saber y creencias propios con certeza</a:t>
            </a:r>
            <a:endParaRPr lang="es-ES" altLang="en-US" sz="2800">
              <a:solidFill>
                <a:srgbClr val="008000"/>
              </a:solidFill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195513" y="3500438"/>
            <a:ext cx="626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2800">
                <a:solidFill>
                  <a:srgbClr val="FF0000"/>
                </a:solidFill>
              </a:rPr>
              <a:t>Dudas sobre su saber y sus creencias</a:t>
            </a:r>
            <a:endParaRPr lang="es-ES" altLang="en-US" sz="2800">
              <a:solidFill>
                <a:srgbClr val="FF0000"/>
              </a:solidFill>
            </a:endParaRP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2195513" y="4610100"/>
            <a:ext cx="59055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2800">
                <a:solidFill>
                  <a:srgbClr val="FF0000"/>
                </a:solidFill>
              </a:rPr>
              <a:t>Contraargumentación  o </a:t>
            </a:r>
          </a:p>
          <a:p>
            <a:pPr eaLnBrk="1" hangingPunct="1"/>
            <a:r>
              <a:rPr lang="es-MX" altLang="en-US" sz="2800">
                <a:solidFill>
                  <a:srgbClr val="FF0000"/>
                </a:solidFill>
              </a:rPr>
              <a:t>cuestionamiento del interlocutor </a:t>
            </a:r>
          </a:p>
          <a:p>
            <a:pPr eaLnBrk="1" hangingPunct="1"/>
            <a:r>
              <a:rPr lang="es-MX" altLang="en-US" sz="2800">
                <a:solidFill>
                  <a:srgbClr val="FF0000"/>
                </a:solidFill>
              </a:rPr>
              <a:t>(apoyado en sus propios garantes)</a:t>
            </a:r>
            <a:endParaRPr lang="es-ES" altLang="en-US" sz="2800">
              <a:solidFill>
                <a:srgbClr val="FF0000"/>
              </a:solidFill>
            </a:endParaRP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2392363" y="41687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CO" altLang="en-US" sz="1800"/>
          </a:p>
        </p:txBody>
      </p:sp>
      <p:sp>
        <p:nvSpPr>
          <p:cNvPr id="7177" name="AutoShape 13"/>
          <p:cNvSpPr>
            <a:spLocks/>
          </p:cNvSpPr>
          <p:nvPr/>
        </p:nvSpPr>
        <p:spPr bwMode="auto">
          <a:xfrm>
            <a:off x="1852613" y="3500438"/>
            <a:ext cx="215900" cy="2376487"/>
          </a:xfrm>
          <a:prstGeom prst="rightBrace">
            <a:avLst>
              <a:gd name="adj1" fmla="val 9172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s-CO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792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Validez y fortaleza de los argumentos dependen de la validez y fortaleza de los garantes</a:t>
            </a:r>
          </a:p>
        </p:txBody>
      </p:sp>
      <p:sp>
        <p:nvSpPr>
          <p:cNvPr id="6147" name="3 CuadroTexto"/>
          <p:cNvSpPr txBox="1">
            <a:spLocks noChangeArrowheads="1"/>
          </p:cNvSpPr>
          <p:nvPr/>
        </p:nvSpPr>
        <p:spPr bwMode="auto">
          <a:xfrm>
            <a:off x="2051050" y="2205038"/>
            <a:ext cx="33131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Conocimiento científico</a:t>
            </a:r>
          </a:p>
          <a:p>
            <a:pPr eaLnBrk="1" hangingPunct="1"/>
            <a:endParaRPr lang="es-ES" altLang="en-US" sz="1800" b="1"/>
          </a:p>
        </p:txBody>
      </p:sp>
      <p:sp>
        <p:nvSpPr>
          <p:cNvPr id="6148" name="4 CuadroTexto"/>
          <p:cNvSpPr txBox="1">
            <a:spLocks noChangeArrowheads="1"/>
          </p:cNvSpPr>
          <p:nvPr/>
        </p:nvSpPr>
        <p:spPr bwMode="auto">
          <a:xfrm>
            <a:off x="900113" y="1628775"/>
            <a:ext cx="590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De más válido y fuerte a menos válido y fuerte:</a:t>
            </a:r>
          </a:p>
        </p:txBody>
      </p:sp>
      <p:sp>
        <p:nvSpPr>
          <p:cNvPr id="6149" name="6 CuadroTexto"/>
          <p:cNvSpPr txBox="1">
            <a:spLocks noChangeArrowheads="1"/>
          </p:cNvSpPr>
          <p:nvPr/>
        </p:nvSpPr>
        <p:spPr bwMode="auto">
          <a:xfrm>
            <a:off x="2555875" y="2420938"/>
            <a:ext cx="2049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n-US" sz="1800"/>
          </a:p>
          <a:p>
            <a:pPr eaLnBrk="1" hangingPunct="1"/>
            <a:r>
              <a:rPr lang="es-ES" altLang="en-US" sz="2000" b="1"/>
              <a:t>Cultura general</a:t>
            </a:r>
          </a:p>
          <a:p>
            <a:pPr eaLnBrk="1" hangingPunct="1"/>
            <a:endParaRPr lang="es-ES" altLang="en-US" sz="1800"/>
          </a:p>
        </p:txBody>
      </p:sp>
      <p:sp>
        <p:nvSpPr>
          <p:cNvPr id="6150" name="7 CuadroTexto"/>
          <p:cNvSpPr txBox="1">
            <a:spLocks noChangeArrowheads="1"/>
          </p:cNvSpPr>
          <p:nvPr/>
        </p:nvSpPr>
        <p:spPr bwMode="auto">
          <a:xfrm>
            <a:off x="3708400" y="3284538"/>
            <a:ext cx="243363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Ideología religiosa</a:t>
            </a:r>
          </a:p>
          <a:p>
            <a:pPr eaLnBrk="1" hangingPunct="1"/>
            <a:endParaRPr lang="es-ES" altLang="en-US" sz="1800"/>
          </a:p>
        </p:txBody>
      </p:sp>
      <p:sp>
        <p:nvSpPr>
          <p:cNvPr id="6151" name="8 CuadroTexto"/>
          <p:cNvSpPr txBox="1">
            <a:spLocks noChangeArrowheads="1"/>
          </p:cNvSpPr>
          <p:nvPr/>
        </p:nvSpPr>
        <p:spPr bwMode="auto">
          <a:xfrm>
            <a:off x="4427538" y="3789363"/>
            <a:ext cx="2276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Ideología política</a:t>
            </a:r>
          </a:p>
          <a:p>
            <a:pPr eaLnBrk="1" hangingPunct="1"/>
            <a:endParaRPr lang="es-ES" altLang="en-US" sz="1800"/>
          </a:p>
        </p:txBody>
      </p:sp>
      <p:sp>
        <p:nvSpPr>
          <p:cNvPr id="6152" name="11 CuadroTexto"/>
          <p:cNvSpPr txBox="1">
            <a:spLocks noChangeArrowheads="1"/>
          </p:cNvSpPr>
          <p:nvPr/>
        </p:nvSpPr>
        <p:spPr bwMode="auto">
          <a:xfrm>
            <a:off x="2700338" y="4292600"/>
            <a:ext cx="60769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Cultura  regional (nacional, subregional, local…)</a:t>
            </a:r>
          </a:p>
          <a:p>
            <a:pPr eaLnBrk="1" hangingPunct="1"/>
            <a:endParaRPr lang="es-ES" altLang="en-US" sz="1800" b="1"/>
          </a:p>
        </p:txBody>
      </p:sp>
      <p:sp>
        <p:nvSpPr>
          <p:cNvPr id="6153" name="12 CuadroTexto"/>
          <p:cNvSpPr txBox="1">
            <a:spLocks noChangeArrowheads="1"/>
          </p:cNvSpPr>
          <p:nvPr/>
        </p:nvSpPr>
        <p:spPr bwMode="auto">
          <a:xfrm>
            <a:off x="2843213" y="4941888"/>
            <a:ext cx="489426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Cultura grupal (grupo social y familiar)</a:t>
            </a:r>
          </a:p>
          <a:p>
            <a:pPr eaLnBrk="1" hangingPunct="1"/>
            <a:endParaRPr lang="es-ES" altLang="en-US" sz="1800"/>
          </a:p>
        </p:txBody>
      </p:sp>
      <p:sp>
        <p:nvSpPr>
          <p:cNvPr id="6154" name="13 CuadroTexto"/>
          <p:cNvSpPr txBox="1">
            <a:spLocks noChangeArrowheads="1"/>
          </p:cNvSpPr>
          <p:nvPr/>
        </p:nvSpPr>
        <p:spPr bwMode="auto">
          <a:xfrm>
            <a:off x="4356100" y="5516563"/>
            <a:ext cx="47974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n-US" sz="2000" b="1"/>
              <a:t>Pensamiento personal (idiosincrasia) </a:t>
            </a:r>
          </a:p>
          <a:p>
            <a:pPr eaLnBrk="1" hangingPunct="1"/>
            <a:endParaRPr lang="es-E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92275" y="620713"/>
            <a:ext cx="4824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 altLang="en-US" sz="1800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339975" y="692150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 altLang="en-US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16013" y="404813"/>
            <a:ext cx="669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2800" b="1">
                <a:solidFill>
                  <a:schemeClr val="accent2"/>
                </a:solidFill>
                <a:latin typeface="Georgia" panose="02040502050405020303" pitchFamily="18" charset="0"/>
              </a:rPr>
              <a:t>EVALUACIÓN DE ARGUMENTOS</a:t>
            </a:r>
            <a:endParaRPr lang="es-ES" altLang="en-US" sz="2800" b="1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87450" y="1484313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AFIRMACIÓN PUNTO DE VISTA</a:t>
            </a:r>
            <a:endParaRPr lang="es-ES" altLang="en-US" sz="1800" b="1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50825" y="5516563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GARANTE</a:t>
            </a:r>
            <a:endParaRPr lang="es-ES" altLang="en-US" sz="1800" b="1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71775" y="5516563"/>
            <a:ext cx="158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RESERVA</a:t>
            </a:r>
            <a:endParaRPr lang="es-ES" altLang="en-US" sz="1800" b="1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867400" y="2420938"/>
            <a:ext cx="1081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VÁLIDO</a:t>
            </a:r>
            <a:endParaRPr lang="es-ES" altLang="en-US" sz="1800" b="1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867400" y="47244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NO VÁLIDO </a:t>
            </a:r>
            <a:endParaRPr lang="es-ES" altLang="en-US" sz="1800" b="1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235825" y="184467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n-US" sz="1800" b="1"/>
              <a:t>FUERTE</a:t>
            </a:r>
            <a:endParaRPr lang="es-ES" altLang="en-US" sz="1800" b="1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308850" y="306863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sz="1800" b="1"/>
              <a:t>DÉBIL</a:t>
            </a:r>
            <a:endParaRPr lang="es-ES" altLang="en-US" sz="1800" b="1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572000" y="1844675"/>
            <a:ext cx="41751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n-US" b="1">
                <a:solidFill>
                  <a:srgbClr val="FF0000"/>
                </a:solidFill>
              </a:rPr>
              <a:t>EVALUACIÓN</a:t>
            </a:r>
            <a:endParaRPr lang="es-ES" altLang="en-US" b="1">
              <a:solidFill>
                <a:srgbClr val="FF0000"/>
              </a:solidFill>
            </a:endParaRP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1042988" y="3213100"/>
            <a:ext cx="2592387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b="1">
                <a:solidFill>
                  <a:schemeClr val="accent2"/>
                </a:solidFill>
              </a:rPr>
              <a:t>ARGUMENTO</a:t>
            </a:r>
            <a:endParaRPr lang="es-ES" altLang="en-US" b="1">
              <a:solidFill>
                <a:schemeClr val="accent2"/>
              </a:solidFill>
            </a:endParaRPr>
          </a:p>
        </p:txBody>
      </p:sp>
      <p:cxnSp>
        <p:nvCxnSpPr>
          <p:cNvPr id="4125" name="AutoShape 29"/>
          <p:cNvCxnSpPr>
            <a:cxnSpLocks noChangeShapeType="1"/>
            <a:stCxn id="4103" idx="2"/>
            <a:endCxn id="4124" idx="0"/>
          </p:cNvCxnSpPr>
          <p:nvPr/>
        </p:nvCxnSpPr>
        <p:spPr bwMode="auto">
          <a:xfrm>
            <a:off x="2339975" y="2125663"/>
            <a:ext cx="0" cy="1087437"/>
          </a:xfrm>
          <a:prstGeom prst="straightConnector1">
            <a:avLst/>
          </a:prstGeom>
          <a:noFill/>
          <a:ln w="76200">
            <a:solidFill>
              <a:srgbClr val="339933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1619250" y="5300663"/>
            <a:ext cx="431800" cy="792162"/>
          </a:xfrm>
          <a:prstGeom prst="rightArrow">
            <a:avLst>
              <a:gd name="adj1" fmla="val 50000"/>
              <a:gd name="adj2" fmla="val 37866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CO" altLang="en-US" sz="1800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2484438" y="5300663"/>
            <a:ext cx="431800" cy="792162"/>
          </a:xfrm>
          <a:prstGeom prst="leftArrow">
            <a:avLst>
              <a:gd name="adj1" fmla="val 51102"/>
              <a:gd name="adj2" fmla="val 4301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CO" altLang="en-US" sz="1800"/>
          </a:p>
        </p:txBody>
      </p:sp>
      <p:cxnSp>
        <p:nvCxnSpPr>
          <p:cNvPr id="4130" name="AutoShape 34"/>
          <p:cNvCxnSpPr>
            <a:cxnSpLocks noChangeShapeType="1"/>
          </p:cNvCxnSpPr>
          <p:nvPr/>
        </p:nvCxnSpPr>
        <p:spPr bwMode="auto">
          <a:xfrm flipV="1">
            <a:off x="900113" y="4149725"/>
            <a:ext cx="1404937" cy="1368425"/>
          </a:xfrm>
          <a:prstGeom prst="straightConnector1">
            <a:avLst/>
          </a:prstGeom>
          <a:noFill/>
          <a:ln w="76200">
            <a:solidFill>
              <a:srgbClr val="339933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31" name="AutoShape 35"/>
          <p:cNvCxnSpPr>
            <a:cxnSpLocks noChangeShapeType="1"/>
            <a:stCxn id="4124" idx="4"/>
            <a:endCxn id="4107" idx="0"/>
          </p:cNvCxnSpPr>
          <p:nvPr/>
        </p:nvCxnSpPr>
        <p:spPr bwMode="auto">
          <a:xfrm>
            <a:off x="2339975" y="4148138"/>
            <a:ext cx="1223963" cy="1368425"/>
          </a:xfrm>
          <a:prstGeom prst="straightConnector1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36" name="AutoShape 40"/>
          <p:cNvCxnSpPr>
            <a:cxnSpLocks noChangeShapeType="1"/>
            <a:stCxn id="4123" idx="3"/>
            <a:endCxn id="4119" idx="1"/>
          </p:cNvCxnSpPr>
          <p:nvPr/>
        </p:nvCxnSpPr>
        <p:spPr bwMode="auto">
          <a:xfrm flipV="1">
            <a:off x="4989513" y="2605088"/>
            <a:ext cx="877887" cy="1111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37" name="AutoShape 41"/>
          <p:cNvCxnSpPr>
            <a:cxnSpLocks noChangeShapeType="1"/>
            <a:stCxn id="4123" idx="3"/>
            <a:endCxn id="4120" idx="1"/>
          </p:cNvCxnSpPr>
          <p:nvPr/>
        </p:nvCxnSpPr>
        <p:spPr bwMode="auto">
          <a:xfrm>
            <a:off x="4989513" y="3716338"/>
            <a:ext cx="877887" cy="11922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38" name="AutoShape 42"/>
          <p:cNvCxnSpPr>
            <a:cxnSpLocks noChangeShapeType="1"/>
            <a:stCxn id="4119" idx="3"/>
            <a:endCxn id="4121" idx="1"/>
          </p:cNvCxnSpPr>
          <p:nvPr/>
        </p:nvCxnSpPr>
        <p:spPr bwMode="auto">
          <a:xfrm flipV="1">
            <a:off x="6948488" y="2028825"/>
            <a:ext cx="287337" cy="5762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39" name="AutoShape 43"/>
          <p:cNvCxnSpPr>
            <a:cxnSpLocks noChangeShapeType="1"/>
            <a:stCxn id="4119" idx="3"/>
            <a:endCxn id="4122" idx="1"/>
          </p:cNvCxnSpPr>
          <p:nvPr/>
        </p:nvCxnSpPr>
        <p:spPr bwMode="auto">
          <a:xfrm>
            <a:off x="6948488" y="2605088"/>
            <a:ext cx="360362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779838" y="2781300"/>
            <a:ext cx="5762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600">
                <a:cs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6" grpId="0"/>
      <p:bldP spid="4107" grpId="0"/>
      <p:bldP spid="4119" grpId="0"/>
      <p:bldP spid="4120" grpId="0"/>
      <p:bldP spid="4121" grpId="0"/>
      <p:bldP spid="4122" grpId="0"/>
      <p:bldP spid="4123" grpId="0"/>
      <p:bldP spid="4124" grpId="0" animBg="1"/>
      <p:bldP spid="4127" grpId="0" animBg="1"/>
      <p:bldP spid="4128" grpId="0" animBg="1"/>
      <p:bldP spid="4141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509</Words>
  <Application>Microsoft Office PowerPoint</Application>
  <PresentationFormat>Presentación en pantalla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Georgia</vt:lpstr>
      <vt:lpstr>Times New Roman</vt:lpstr>
      <vt:lpstr>Verdana</vt:lpstr>
      <vt:lpstr>Wingdings</vt:lpstr>
      <vt:lpstr>Diseño predeterminado</vt:lpstr>
      <vt:lpstr>1_Tema de Office</vt:lpstr>
      <vt:lpstr>Argumentación [Interpretando a Toulmin (1958)] Tito Oviedo1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familiar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familiar</dc:creator>
  <cp:lastModifiedBy>José David Zafra</cp:lastModifiedBy>
  <cp:revision>40</cp:revision>
  <dcterms:created xsi:type="dcterms:W3CDTF">2004-09-28T17:10:52Z</dcterms:created>
  <dcterms:modified xsi:type="dcterms:W3CDTF">2015-08-11T16:48:19Z</dcterms:modified>
</cp:coreProperties>
</file>